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1pPr>
    <a:lvl2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2pPr>
    <a:lvl3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3pPr>
    <a:lvl4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4pPr>
    <a:lvl5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5pPr>
    <a:lvl6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6pPr>
    <a:lvl7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7pPr>
    <a:lvl8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8pPr>
    <a:lvl9pPr marL="0" marR="0" indent="0" algn="l" defTabSz="825500" rtl="0" fontAlgn="auto" latinLnBrk="0" hangingPunct="0">
      <a:lnSpc>
        <a:spcPct val="100000"/>
      </a:lnSpc>
      <a:spcBef>
        <a:spcPts val="3400"/>
      </a:spcBef>
      <a:spcAft>
        <a:spcPts val="0"/>
      </a:spcAft>
      <a:buClrTx/>
      <a:buSzTx/>
      <a:buFontTx/>
      <a:buNone/>
      <a:tabLst/>
      <a:defRPr b="0" baseline="0" cap="none" i="0" spc="0" strike="noStrike" sz="3900" u="none" kumimoji="0" normalizeH="0">
        <a:ln>
          <a:noFill/>
        </a:ln>
        <a:solidFill>
          <a:srgbClr val="838787"/>
        </a:solidFill>
        <a:effectLst/>
        <a:uFillTx/>
        <a:latin typeface="PingFang SC Semibold"/>
        <a:ea typeface="PingFang SC Semibold"/>
        <a:cs typeface="PingFang SC Semibold"/>
        <a:sym typeface="PingFang SC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Shape 18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标题与副标题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线条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标题文本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SzPct val="125000"/>
              <a:buChar char="▸"/>
            </a:lvl1pPr>
            <a:lvl2pPr>
              <a:buClr>
                <a:schemeClr val="accent1"/>
              </a:buClr>
              <a:buSzPct val="125000"/>
              <a:buChar char="▸"/>
            </a:lvl2pPr>
            <a:lvl3pPr>
              <a:buClr>
                <a:schemeClr val="accent1"/>
              </a:buClr>
              <a:buSzPct val="125000"/>
              <a:buChar char="▸"/>
            </a:lvl3pPr>
            <a:lvl4pPr>
              <a:buClr>
                <a:schemeClr val="accent1"/>
              </a:buClr>
              <a:buSzPct val="125000"/>
              <a:buChar char="▸"/>
            </a:lvl4pPr>
            <a:lvl5pPr>
              <a:buClr>
                <a:schemeClr val="accent1"/>
              </a:buClr>
              <a:buSzPct val="125000"/>
              <a:buChar char="▸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3 联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图像"/>
          <p:cNvSpPr/>
          <p:nvPr>
            <p:ph type="pic" sz="half" idx="13"/>
          </p:nvPr>
        </p:nvSpPr>
        <p:spPr>
          <a:xfrm>
            <a:off x="12192000" y="-177800"/>
            <a:ext cx="12192000" cy="7162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图像"/>
          <p:cNvSpPr/>
          <p:nvPr>
            <p:ph type="pic" sz="half" idx="14"/>
          </p:nvPr>
        </p:nvSpPr>
        <p:spPr>
          <a:xfrm>
            <a:off x="12192000" y="6451600"/>
            <a:ext cx="12192000" cy="82973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图像"/>
          <p:cNvSpPr/>
          <p:nvPr>
            <p:ph type="pic" idx="15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标注"/>
          <p:cNvSpPr/>
          <p:nvPr/>
        </p:nvSpPr>
        <p:spPr>
          <a:xfrm>
            <a:off x="876300" y="3314700"/>
            <a:ext cx="22631400" cy="73171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9" y="0"/>
                </a:moveTo>
                <a:cubicBezTo>
                  <a:pt x="54" y="0"/>
                  <a:pt x="0" y="165"/>
                  <a:pt x="0" y="369"/>
                </a:cubicBezTo>
                <a:lnTo>
                  <a:pt x="0" y="19013"/>
                </a:lnTo>
                <a:cubicBezTo>
                  <a:pt x="0" y="19217"/>
                  <a:pt x="54" y="19382"/>
                  <a:pt x="119" y="19382"/>
                </a:cubicBezTo>
                <a:lnTo>
                  <a:pt x="18186" y="19382"/>
                </a:lnTo>
                <a:lnTo>
                  <a:pt x="18717" y="21600"/>
                </a:lnTo>
                <a:lnTo>
                  <a:pt x="19247" y="19382"/>
                </a:lnTo>
                <a:lnTo>
                  <a:pt x="21481" y="19382"/>
                </a:lnTo>
                <a:cubicBezTo>
                  <a:pt x="21546" y="19382"/>
                  <a:pt x="21600" y="19217"/>
                  <a:pt x="21600" y="19013"/>
                </a:cubicBezTo>
                <a:lnTo>
                  <a:pt x="21600" y="369"/>
                </a:lnTo>
                <a:cubicBezTo>
                  <a:pt x="21600" y="165"/>
                  <a:pt x="21546" y="0"/>
                  <a:pt x="21481" y="0"/>
                </a:cubicBezTo>
                <a:lnTo>
                  <a:pt x="119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1" name="在此键入引文。"/>
          <p:cNvSpPr txBox="1"/>
          <p:nvPr>
            <p:ph type="body" sz="quarter" idx="13"/>
          </p:nvPr>
        </p:nvSpPr>
        <p:spPr>
          <a:xfrm>
            <a:off x="1676400" y="4089400"/>
            <a:ext cx="21056600" cy="2489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在此键入引文。</a:t>
            </a:r>
          </a:p>
        </p:txBody>
      </p:sp>
      <p:sp>
        <p:nvSpPr>
          <p:cNvPr id="122" name="Johnny Appleseed"/>
          <p:cNvSpPr txBox="1"/>
          <p:nvPr>
            <p:ph type="body" sz="quarter" idx="14"/>
          </p:nvPr>
        </p:nvSpPr>
        <p:spPr>
          <a:xfrm>
            <a:off x="762000" y="10871199"/>
            <a:ext cx="22860000" cy="1371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sz="87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3" name="文本"/>
          <p:cNvSpPr txBox="1"/>
          <p:nvPr>
            <p:ph type="body" sz="quarter" idx="15"/>
          </p:nvPr>
        </p:nvSpPr>
        <p:spPr>
          <a:xfrm>
            <a:off x="762000" y="241299"/>
            <a:ext cx="20955000" cy="1028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引文（备选）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在此键入引文。"/>
          <p:cNvSpPr txBox="1"/>
          <p:nvPr>
            <p:ph type="body" sz="quarter" idx="13"/>
          </p:nvPr>
        </p:nvSpPr>
        <p:spPr>
          <a:xfrm>
            <a:off x="11049000" y="3721100"/>
            <a:ext cx="12573000" cy="2489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z="13400">
                <a:solidFill>
                  <a:srgbClr val="FFFFFF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在此键入引文。</a:t>
            </a:r>
          </a:p>
        </p:txBody>
      </p:sp>
      <p:sp>
        <p:nvSpPr>
          <p:cNvPr id="132" name="图像"/>
          <p:cNvSpPr/>
          <p:nvPr>
            <p:ph type="pic" idx="14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3" name="Johnny Appleseed"/>
          <p:cNvSpPr txBox="1"/>
          <p:nvPr>
            <p:ph type="body" sz="quarter" idx="15"/>
          </p:nvPr>
        </p:nvSpPr>
        <p:spPr>
          <a:xfrm>
            <a:off x="11049000" y="10871199"/>
            <a:ext cx="12573000" cy="1371601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647700">
              <a:spcBef>
                <a:spcPts val="0"/>
              </a:spcBef>
              <a:buClrTx/>
              <a:buSzTx/>
              <a:buFontTx/>
              <a:buNone/>
              <a:defRPr b="1" sz="8700">
                <a:solidFill>
                  <a:srgbClr val="232323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图像"/>
          <p:cNvSpPr/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空白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bg>
      <p:bgPr>
        <a:solidFill>
          <a:srgbClr val="F3EAD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64"/>
          <p:cNvSpPr/>
          <p:nvPr/>
        </p:nvSpPr>
        <p:spPr>
          <a:xfrm>
            <a:off x="4581" y="3261"/>
            <a:ext cx="24595692" cy="139019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1" h="21449" fill="norm" stroke="1" extrusionOk="0">
                <a:moveTo>
                  <a:pt x="43" y="64"/>
                </a:moveTo>
                <a:cubicBezTo>
                  <a:pt x="139" y="18"/>
                  <a:pt x="144" y="69"/>
                  <a:pt x="246" y="69"/>
                </a:cubicBezTo>
                <a:cubicBezTo>
                  <a:pt x="347" y="69"/>
                  <a:pt x="347" y="58"/>
                  <a:pt x="449" y="58"/>
                </a:cubicBezTo>
                <a:cubicBezTo>
                  <a:pt x="551" y="58"/>
                  <a:pt x="551" y="59"/>
                  <a:pt x="653" y="59"/>
                </a:cubicBezTo>
                <a:cubicBezTo>
                  <a:pt x="653" y="59"/>
                  <a:pt x="755" y="68"/>
                  <a:pt x="857" y="68"/>
                </a:cubicBezTo>
                <a:cubicBezTo>
                  <a:pt x="959" y="68"/>
                  <a:pt x="928" y="58"/>
                  <a:pt x="1061" y="58"/>
                </a:cubicBezTo>
                <a:cubicBezTo>
                  <a:pt x="1118" y="58"/>
                  <a:pt x="1186" y="69"/>
                  <a:pt x="1265" y="69"/>
                </a:cubicBezTo>
                <a:cubicBezTo>
                  <a:pt x="1326" y="69"/>
                  <a:pt x="1394" y="75"/>
                  <a:pt x="1468" y="75"/>
                </a:cubicBezTo>
                <a:cubicBezTo>
                  <a:pt x="1532" y="75"/>
                  <a:pt x="1600" y="55"/>
                  <a:pt x="1672" y="55"/>
                </a:cubicBezTo>
                <a:cubicBezTo>
                  <a:pt x="1737" y="55"/>
                  <a:pt x="1805" y="61"/>
                  <a:pt x="1876" y="61"/>
                </a:cubicBezTo>
                <a:cubicBezTo>
                  <a:pt x="1941" y="61"/>
                  <a:pt x="2009" y="74"/>
                  <a:pt x="2080" y="74"/>
                </a:cubicBezTo>
                <a:cubicBezTo>
                  <a:pt x="2146" y="74"/>
                  <a:pt x="2214" y="58"/>
                  <a:pt x="2284" y="58"/>
                </a:cubicBezTo>
                <a:cubicBezTo>
                  <a:pt x="2350" y="58"/>
                  <a:pt x="2418" y="51"/>
                  <a:pt x="2487" y="51"/>
                </a:cubicBezTo>
                <a:cubicBezTo>
                  <a:pt x="2554" y="51"/>
                  <a:pt x="2622" y="49"/>
                  <a:pt x="2691" y="49"/>
                </a:cubicBezTo>
                <a:cubicBezTo>
                  <a:pt x="2758" y="49"/>
                  <a:pt x="2826" y="57"/>
                  <a:pt x="2895" y="57"/>
                </a:cubicBezTo>
                <a:cubicBezTo>
                  <a:pt x="2962" y="57"/>
                  <a:pt x="3030" y="69"/>
                  <a:pt x="3099" y="69"/>
                </a:cubicBezTo>
                <a:cubicBezTo>
                  <a:pt x="3166" y="69"/>
                  <a:pt x="3234" y="59"/>
                  <a:pt x="3303" y="59"/>
                </a:cubicBezTo>
                <a:cubicBezTo>
                  <a:pt x="3370" y="59"/>
                  <a:pt x="3438" y="48"/>
                  <a:pt x="3507" y="48"/>
                </a:cubicBezTo>
                <a:cubicBezTo>
                  <a:pt x="3573" y="48"/>
                  <a:pt x="3641" y="52"/>
                  <a:pt x="3710" y="52"/>
                </a:cubicBezTo>
                <a:cubicBezTo>
                  <a:pt x="3777" y="52"/>
                  <a:pt x="3845" y="70"/>
                  <a:pt x="3914" y="70"/>
                </a:cubicBezTo>
                <a:cubicBezTo>
                  <a:pt x="3981" y="70"/>
                  <a:pt x="4049" y="68"/>
                  <a:pt x="4118" y="68"/>
                </a:cubicBezTo>
                <a:cubicBezTo>
                  <a:pt x="4185" y="68"/>
                  <a:pt x="4253" y="73"/>
                  <a:pt x="4322" y="73"/>
                </a:cubicBezTo>
                <a:cubicBezTo>
                  <a:pt x="4389" y="73"/>
                  <a:pt x="4457" y="57"/>
                  <a:pt x="4526" y="57"/>
                </a:cubicBezTo>
                <a:cubicBezTo>
                  <a:pt x="4593" y="57"/>
                  <a:pt x="4661" y="57"/>
                  <a:pt x="4730" y="57"/>
                </a:cubicBezTo>
                <a:cubicBezTo>
                  <a:pt x="4797" y="57"/>
                  <a:pt x="4865" y="72"/>
                  <a:pt x="4934" y="72"/>
                </a:cubicBezTo>
                <a:cubicBezTo>
                  <a:pt x="5001" y="72"/>
                  <a:pt x="5069" y="73"/>
                  <a:pt x="5137" y="73"/>
                </a:cubicBezTo>
                <a:cubicBezTo>
                  <a:pt x="5205" y="73"/>
                  <a:pt x="5273" y="52"/>
                  <a:pt x="5341" y="52"/>
                </a:cubicBezTo>
                <a:cubicBezTo>
                  <a:pt x="5409" y="52"/>
                  <a:pt x="5477" y="61"/>
                  <a:pt x="5545" y="61"/>
                </a:cubicBezTo>
                <a:cubicBezTo>
                  <a:pt x="5613" y="61"/>
                  <a:pt x="5681" y="76"/>
                  <a:pt x="5749" y="76"/>
                </a:cubicBezTo>
                <a:cubicBezTo>
                  <a:pt x="5816" y="76"/>
                  <a:pt x="5884" y="56"/>
                  <a:pt x="5953" y="56"/>
                </a:cubicBezTo>
                <a:cubicBezTo>
                  <a:pt x="6020" y="56"/>
                  <a:pt x="6088" y="47"/>
                  <a:pt x="6156" y="47"/>
                </a:cubicBezTo>
                <a:cubicBezTo>
                  <a:pt x="6224" y="47"/>
                  <a:pt x="6292" y="74"/>
                  <a:pt x="6360" y="74"/>
                </a:cubicBezTo>
                <a:cubicBezTo>
                  <a:pt x="6428" y="74"/>
                  <a:pt x="6496" y="73"/>
                  <a:pt x="6564" y="73"/>
                </a:cubicBezTo>
                <a:cubicBezTo>
                  <a:pt x="6632" y="73"/>
                  <a:pt x="6699" y="60"/>
                  <a:pt x="6768" y="60"/>
                </a:cubicBezTo>
                <a:cubicBezTo>
                  <a:pt x="6835" y="60"/>
                  <a:pt x="6903" y="52"/>
                  <a:pt x="6972" y="52"/>
                </a:cubicBezTo>
                <a:cubicBezTo>
                  <a:pt x="7039" y="52"/>
                  <a:pt x="7107" y="72"/>
                  <a:pt x="7175" y="72"/>
                </a:cubicBezTo>
                <a:cubicBezTo>
                  <a:pt x="7243" y="72"/>
                  <a:pt x="7311" y="60"/>
                  <a:pt x="7379" y="60"/>
                </a:cubicBezTo>
                <a:cubicBezTo>
                  <a:pt x="7447" y="60"/>
                  <a:pt x="7515" y="62"/>
                  <a:pt x="7583" y="62"/>
                </a:cubicBezTo>
                <a:cubicBezTo>
                  <a:pt x="7651" y="62"/>
                  <a:pt x="7719" y="59"/>
                  <a:pt x="7787" y="59"/>
                </a:cubicBezTo>
                <a:cubicBezTo>
                  <a:pt x="7854" y="59"/>
                  <a:pt x="7922" y="56"/>
                  <a:pt x="7991" y="56"/>
                </a:cubicBezTo>
                <a:cubicBezTo>
                  <a:pt x="8058" y="56"/>
                  <a:pt x="8126" y="72"/>
                  <a:pt x="8194" y="72"/>
                </a:cubicBezTo>
                <a:cubicBezTo>
                  <a:pt x="8262" y="72"/>
                  <a:pt x="8330" y="70"/>
                  <a:pt x="8398" y="70"/>
                </a:cubicBezTo>
                <a:cubicBezTo>
                  <a:pt x="8466" y="70"/>
                  <a:pt x="8534" y="45"/>
                  <a:pt x="8602" y="45"/>
                </a:cubicBezTo>
                <a:cubicBezTo>
                  <a:pt x="8670" y="45"/>
                  <a:pt x="8738" y="69"/>
                  <a:pt x="8806" y="69"/>
                </a:cubicBezTo>
                <a:cubicBezTo>
                  <a:pt x="8874" y="69"/>
                  <a:pt x="8942" y="71"/>
                  <a:pt x="9010" y="71"/>
                </a:cubicBezTo>
                <a:cubicBezTo>
                  <a:pt x="9078" y="71"/>
                  <a:pt x="9146" y="53"/>
                  <a:pt x="9214" y="53"/>
                </a:cubicBezTo>
                <a:cubicBezTo>
                  <a:pt x="9281" y="53"/>
                  <a:pt x="9349" y="75"/>
                  <a:pt x="9417" y="75"/>
                </a:cubicBezTo>
                <a:cubicBezTo>
                  <a:pt x="9485" y="75"/>
                  <a:pt x="9553" y="70"/>
                  <a:pt x="9621" y="70"/>
                </a:cubicBezTo>
                <a:cubicBezTo>
                  <a:pt x="9689" y="70"/>
                  <a:pt x="9757" y="75"/>
                  <a:pt x="9825" y="75"/>
                </a:cubicBezTo>
                <a:cubicBezTo>
                  <a:pt x="9893" y="75"/>
                  <a:pt x="9961" y="60"/>
                  <a:pt x="10029" y="60"/>
                </a:cubicBezTo>
                <a:cubicBezTo>
                  <a:pt x="10097" y="60"/>
                  <a:pt x="10165" y="72"/>
                  <a:pt x="10233" y="72"/>
                </a:cubicBezTo>
                <a:cubicBezTo>
                  <a:pt x="10301" y="72"/>
                  <a:pt x="10369" y="59"/>
                  <a:pt x="10437" y="59"/>
                </a:cubicBezTo>
                <a:cubicBezTo>
                  <a:pt x="10505" y="59"/>
                  <a:pt x="10573" y="56"/>
                  <a:pt x="10640" y="56"/>
                </a:cubicBezTo>
                <a:cubicBezTo>
                  <a:pt x="10708" y="56"/>
                  <a:pt x="10776" y="46"/>
                  <a:pt x="10844" y="46"/>
                </a:cubicBezTo>
                <a:cubicBezTo>
                  <a:pt x="10912" y="46"/>
                  <a:pt x="10980" y="57"/>
                  <a:pt x="11048" y="57"/>
                </a:cubicBezTo>
                <a:cubicBezTo>
                  <a:pt x="11116" y="57"/>
                  <a:pt x="11184" y="71"/>
                  <a:pt x="11252" y="71"/>
                </a:cubicBezTo>
                <a:cubicBezTo>
                  <a:pt x="11320" y="71"/>
                  <a:pt x="11388" y="58"/>
                  <a:pt x="11456" y="58"/>
                </a:cubicBezTo>
                <a:cubicBezTo>
                  <a:pt x="11524" y="58"/>
                  <a:pt x="11592" y="74"/>
                  <a:pt x="11660" y="74"/>
                </a:cubicBezTo>
                <a:cubicBezTo>
                  <a:pt x="11728" y="74"/>
                  <a:pt x="11796" y="68"/>
                  <a:pt x="11864" y="68"/>
                </a:cubicBezTo>
                <a:cubicBezTo>
                  <a:pt x="11932" y="68"/>
                  <a:pt x="12000" y="52"/>
                  <a:pt x="12068" y="52"/>
                </a:cubicBezTo>
                <a:cubicBezTo>
                  <a:pt x="12136" y="52"/>
                  <a:pt x="12204" y="74"/>
                  <a:pt x="12272" y="74"/>
                </a:cubicBezTo>
                <a:cubicBezTo>
                  <a:pt x="12340" y="74"/>
                  <a:pt x="12408" y="61"/>
                  <a:pt x="12476" y="61"/>
                </a:cubicBezTo>
                <a:cubicBezTo>
                  <a:pt x="12544" y="61"/>
                  <a:pt x="12612" y="54"/>
                  <a:pt x="12680" y="53"/>
                </a:cubicBezTo>
                <a:cubicBezTo>
                  <a:pt x="12748" y="53"/>
                  <a:pt x="12816" y="66"/>
                  <a:pt x="12884" y="66"/>
                </a:cubicBezTo>
                <a:cubicBezTo>
                  <a:pt x="12952" y="66"/>
                  <a:pt x="13020" y="49"/>
                  <a:pt x="13088" y="49"/>
                </a:cubicBezTo>
                <a:cubicBezTo>
                  <a:pt x="13156" y="49"/>
                  <a:pt x="13224" y="59"/>
                  <a:pt x="13292" y="59"/>
                </a:cubicBezTo>
                <a:cubicBezTo>
                  <a:pt x="13360" y="59"/>
                  <a:pt x="13428" y="71"/>
                  <a:pt x="13496" y="71"/>
                </a:cubicBezTo>
                <a:cubicBezTo>
                  <a:pt x="13564" y="71"/>
                  <a:pt x="13632" y="46"/>
                  <a:pt x="13699" y="46"/>
                </a:cubicBezTo>
                <a:cubicBezTo>
                  <a:pt x="13768" y="46"/>
                  <a:pt x="13836" y="56"/>
                  <a:pt x="13903" y="56"/>
                </a:cubicBezTo>
                <a:cubicBezTo>
                  <a:pt x="13972" y="56"/>
                  <a:pt x="14040" y="48"/>
                  <a:pt x="14107" y="48"/>
                </a:cubicBezTo>
                <a:cubicBezTo>
                  <a:pt x="14176" y="48"/>
                  <a:pt x="14244" y="67"/>
                  <a:pt x="14311" y="67"/>
                </a:cubicBezTo>
                <a:cubicBezTo>
                  <a:pt x="14380" y="67"/>
                  <a:pt x="14448" y="51"/>
                  <a:pt x="14515" y="51"/>
                </a:cubicBezTo>
                <a:cubicBezTo>
                  <a:pt x="14584" y="51"/>
                  <a:pt x="14652" y="66"/>
                  <a:pt x="14719" y="66"/>
                </a:cubicBezTo>
                <a:cubicBezTo>
                  <a:pt x="14788" y="66"/>
                  <a:pt x="14856" y="72"/>
                  <a:pt x="14923" y="72"/>
                </a:cubicBezTo>
                <a:cubicBezTo>
                  <a:pt x="14992" y="72"/>
                  <a:pt x="15060" y="59"/>
                  <a:pt x="15127" y="59"/>
                </a:cubicBezTo>
                <a:cubicBezTo>
                  <a:pt x="15196" y="59"/>
                  <a:pt x="15264" y="75"/>
                  <a:pt x="15331" y="75"/>
                </a:cubicBezTo>
                <a:cubicBezTo>
                  <a:pt x="15400" y="75"/>
                  <a:pt x="15468" y="71"/>
                  <a:pt x="15535" y="71"/>
                </a:cubicBezTo>
                <a:cubicBezTo>
                  <a:pt x="15604" y="71"/>
                  <a:pt x="15672" y="73"/>
                  <a:pt x="15739" y="73"/>
                </a:cubicBezTo>
                <a:cubicBezTo>
                  <a:pt x="15808" y="73"/>
                  <a:pt x="15876" y="59"/>
                  <a:pt x="15943" y="59"/>
                </a:cubicBezTo>
                <a:cubicBezTo>
                  <a:pt x="16012" y="59"/>
                  <a:pt x="16080" y="71"/>
                  <a:pt x="16147" y="71"/>
                </a:cubicBezTo>
                <a:cubicBezTo>
                  <a:pt x="16216" y="71"/>
                  <a:pt x="16284" y="64"/>
                  <a:pt x="16351" y="64"/>
                </a:cubicBezTo>
                <a:cubicBezTo>
                  <a:pt x="16420" y="64"/>
                  <a:pt x="16488" y="63"/>
                  <a:pt x="16555" y="63"/>
                </a:cubicBezTo>
                <a:cubicBezTo>
                  <a:pt x="16624" y="63"/>
                  <a:pt x="16692" y="60"/>
                  <a:pt x="16759" y="60"/>
                </a:cubicBezTo>
                <a:cubicBezTo>
                  <a:pt x="16828" y="60"/>
                  <a:pt x="16896" y="63"/>
                  <a:pt x="16963" y="63"/>
                </a:cubicBezTo>
                <a:cubicBezTo>
                  <a:pt x="17032" y="63"/>
                  <a:pt x="17100" y="53"/>
                  <a:pt x="17167" y="53"/>
                </a:cubicBezTo>
                <a:cubicBezTo>
                  <a:pt x="17236" y="53"/>
                  <a:pt x="17304" y="59"/>
                  <a:pt x="17371" y="59"/>
                </a:cubicBezTo>
                <a:cubicBezTo>
                  <a:pt x="17440" y="59"/>
                  <a:pt x="17508" y="58"/>
                  <a:pt x="17575" y="58"/>
                </a:cubicBezTo>
                <a:cubicBezTo>
                  <a:pt x="17644" y="58"/>
                  <a:pt x="17712" y="55"/>
                  <a:pt x="17779" y="55"/>
                </a:cubicBezTo>
                <a:cubicBezTo>
                  <a:pt x="17848" y="55"/>
                  <a:pt x="17916" y="53"/>
                  <a:pt x="17983" y="53"/>
                </a:cubicBezTo>
                <a:cubicBezTo>
                  <a:pt x="18052" y="53"/>
                  <a:pt x="18120" y="74"/>
                  <a:pt x="18187" y="74"/>
                </a:cubicBezTo>
                <a:cubicBezTo>
                  <a:pt x="18256" y="74"/>
                  <a:pt x="18324" y="75"/>
                  <a:pt x="18391" y="75"/>
                </a:cubicBezTo>
                <a:cubicBezTo>
                  <a:pt x="18460" y="75"/>
                  <a:pt x="18528" y="46"/>
                  <a:pt x="18595" y="46"/>
                </a:cubicBezTo>
                <a:cubicBezTo>
                  <a:pt x="18664" y="46"/>
                  <a:pt x="18732" y="61"/>
                  <a:pt x="18799" y="61"/>
                </a:cubicBezTo>
                <a:cubicBezTo>
                  <a:pt x="18868" y="61"/>
                  <a:pt x="18936" y="50"/>
                  <a:pt x="19003" y="50"/>
                </a:cubicBezTo>
                <a:cubicBezTo>
                  <a:pt x="19072" y="50"/>
                  <a:pt x="19140" y="64"/>
                  <a:pt x="19206" y="64"/>
                </a:cubicBezTo>
                <a:cubicBezTo>
                  <a:pt x="19276" y="64"/>
                  <a:pt x="19344" y="59"/>
                  <a:pt x="19410" y="59"/>
                </a:cubicBezTo>
                <a:cubicBezTo>
                  <a:pt x="19480" y="59"/>
                  <a:pt x="19548" y="69"/>
                  <a:pt x="19614" y="69"/>
                </a:cubicBezTo>
                <a:cubicBezTo>
                  <a:pt x="19684" y="69"/>
                  <a:pt x="19752" y="70"/>
                  <a:pt x="19818" y="70"/>
                </a:cubicBezTo>
                <a:cubicBezTo>
                  <a:pt x="19888" y="70"/>
                  <a:pt x="19956" y="51"/>
                  <a:pt x="20022" y="51"/>
                </a:cubicBezTo>
                <a:cubicBezTo>
                  <a:pt x="20092" y="51"/>
                  <a:pt x="20160" y="55"/>
                  <a:pt x="20226" y="55"/>
                </a:cubicBezTo>
                <a:cubicBezTo>
                  <a:pt x="20296" y="55"/>
                  <a:pt x="20364" y="51"/>
                  <a:pt x="20429" y="51"/>
                </a:cubicBezTo>
                <a:cubicBezTo>
                  <a:pt x="20501" y="51"/>
                  <a:pt x="20569" y="70"/>
                  <a:pt x="20633" y="70"/>
                </a:cubicBezTo>
                <a:cubicBezTo>
                  <a:pt x="20706" y="70"/>
                  <a:pt x="20774" y="57"/>
                  <a:pt x="20837" y="57"/>
                </a:cubicBezTo>
                <a:cubicBezTo>
                  <a:pt x="20911" y="57"/>
                  <a:pt x="20979" y="58"/>
                  <a:pt x="21041" y="58"/>
                </a:cubicBezTo>
                <a:cubicBezTo>
                  <a:pt x="21120" y="58"/>
                  <a:pt x="21188" y="65"/>
                  <a:pt x="21245" y="65"/>
                </a:cubicBezTo>
                <a:cubicBezTo>
                  <a:pt x="21378" y="65"/>
                  <a:pt x="21425" y="-76"/>
                  <a:pt x="21458" y="56"/>
                </a:cubicBezTo>
                <a:cubicBezTo>
                  <a:pt x="21492" y="188"/>
                  <a:pt x="21454" y="201"/>
                  <a:pt x="21454" y="341"/>
                </a:cubicBezTo>
                <a:cubicBezTo>
                  <a:pt x="21454" y="481"/>
                  <a:pt x="21457" y="481"/>
                  <a:pt x="21457" y="621"/>
                </a:cubicBezTo>
                <a:cubicBezTo>
                  <a:pt x="21457" y="762"/>
                  <a:pt x="21438" y="762"/>
                  <a:pt x="21438" y="902"/>
                </a:cubicBezTo>
                <a:cubicBezTo>
                  <a:pt x="21438" y="902"/>
                  <a:pt x="21440" y="1042"/>
                  <a:pt x="21440" y="1182"/>
                </a:cubicBezTo>
                <a:cubicBezTo>
                  <a:pt x="21440" y="1323"/>
                  <a:pt x="21460" y="1323"/>
                  <a:pt x="21460" y="1463"/>
                </a:cubicBezTo>
                <a:cubicBezTo>
                  <a:pt x="21460" y="1603"/>
                  <a:pt x="21450" y="1603"/>
                  <a:pt x="21450" y="1743"/>
                </a:cubicBezTo>
                <a:cubicBezTo>
                  <a:pt x="21450" y="1884"/>
                  <a:pt x="21447" y="1884"/>
                  <a:pt x="21447" y="2024"/>
                </a:cubicBezTo>
                <a:cubicBezTo>
                  <a:pt x="21447" y="2164"/>
                  <a:pt x="21448" y="2164"/>
                  <a:pt x="21448" y="2305"/>
                </a:cubicBezTo>
                <a:cubicBezTo>
                  <a:pt x="21448" y="2445"/>
                  <a:pt x="21443" y="2445"/>
                  <a:pt x="21443" y="2585"/>
                </a:cubicBezTo>
                <a:cubicBezTo>
                  <a:pt x="21443" y="2725"/>
                  <a:pt x="21443" y="2725"/>
                  <a:pt x="21443" y="2866"/>
                </a:cubicBezTo>
                <a:cubicBezTo>
                  <a:pt x="21443" y="3006"/>
                  <a:pt x="21441" y="3006"/>
                  <a:pt x="21441" y="3146"/>
                </a:cubicBezTo>
                <a:cubicBezTo>
                  <a:pt x="21441" y="3286"/>
                  <a:pt x="21447" y="3286"/>
                  <a:pt x="21447" y="3427"/>
                </a:cubicBezTo>
                <a:cubicBezTo>
                  <a:pt x="21447" y="3567"/>
                  <a:pt x="21443" y="3567"/>
                  <a:pt x="21443" y="3707"/>
                </a:cubicBezTo>
                <a:cubicBezTo>
                  <a:pt x="21443" y="3848"/>
                  <a:pt x="21441" y="3848"/>
                  <a:pt x="21441" y="3988"/>
                </a:cubicBezTo>
                <a:cubicBezTo>
                  <a:pt x="21441" y="4128"/>
                  <a:pt x="21447" y="4128"/>
                  <a:pt x="21447" y="4268"/>
                </a:cubicBezTo>
                <a:cubicBezTo>
                  <a:pt x="21447" y="4409"/>
                  <a:pt x="21447" y="4409"/>
                  <a:pt x="21447" y="4549"/>
                </a:cubicBezTo>
                <a:cubicBezTo>
                  <a:pt x="21447" y="4689"/>
                  <a:pt x="21438" y="4689"/>
                  <a:pt x="21438" y="4829"/>
                </a:cubicBezTo>
                <a:cubicBezTo>
                  <a:pt x="21438" y="4970"/>
                  <a:pt x="21443" y="4970"/>
                  <a:pt x="21443" y="5110"/>
                </a:cubicBezTo>
                <a:cubicBezTo>
                  <a:pt x="21443" y="5250"/>
                  <a:pt x="21450" y="5250"/>
                  <a:pt x="21450" y="5391"/>
                </a:cubicBezTo>
                <a:cubicBezTo>
                  <a:pt x="21450" y="5531"/>
                  <a:pt x="21456" y="5531"/>
                  <a:pt x="21456" y="5671"/>
                </a:cubicBezTo>
                <a:cubicBezTo>
                  <a:pt x="21456" y="5812"/>
                  <a:pt x="21455" y="5812"/>
                  <a:pt x="21455" y="5952"/>
                </a:cubicBezTo>
                <a:cubicBezTo>
                  <a:pt x="21455" y="6092"/>
                  <a:pt x="21452" y="6092"/>
                  <a:pt x="21452" y="6232"/>
                </a:cubicBezTo>
                <a:cubicBezTo>
                  <a:pt x="21452" y="6373"/>
                  <a:pt x="21443" y="6373"/>
                  <a:pt x="21443" y="6513"/>
                </a:cubicBezTo>
                <a:cubicBezTo>
                  <a:pt x="21443" y="6653"/>
                  <a:pt x="21447" y="6653"/>
                  <a:pt x="21447" y="6794"/>
                </a:cubicBezTo>
                <a:cubicBezTo>
                  <a:pt x="21447" y="6934"/>
                  <a:pt x="21446" y="6934"/>
                  <a:pt x="21446" y="7074"/>
                </a:cubicBezTo>
                <a:cubicBezTo>
                  <a:pt x="21446" y="7215"/>
                  <a:pt x="21449" y="7215"/>
                  <a:pt x="21449" y="7355"/>
                </a:cubicBezTo>
                <a:cubicBezTo>
                  <a:pt x="21449" y="7495"/>
                  <a:pt x="21439" y="7495"/>
                  <a:pt x="21439" y="7635"/>
                </a:cubicBezTo>
                <a:cubicBezTo>
                  <a:pt x="21439" y="7776"/>
                  <a:pt x="21443" y="7776"/>
                  <a:pt x="21443" y="7916"/>
                </a:cubicBezTo>
                <a:cubicBezTo>
                  <a:pt x="21443" y="8056"/>
                  <a:pt x="21456" y="8056"/>
                  <a:pt x="21456" y="8197"/>
                </a:cubicBezTo>
                <a:cubicBezTo>
                  <a:pt x="21456" y="8337"/>
                  <a:pt x="21438" y="8337"/>
                  <a:pt x="21438" y="8477"/>
                </a:cubicBezTo>
                <a:cubicBezTo>
                  <a:pt x="21438" y="8618"/>
                  <a:pt x="21454" y="8618"/>
                  <a:pt x="21454" y="8758"/>
                </a:cubicBezTo>
                <a:cubicBezTo>
                  <a:pt x="21454" y="8898"/>
                  <a:pt x="21454" y="8898"/>
                  <a:pt x="21454" y="9039"/>
                </a:cubicBezTo>
                <a:cubicBezTo>
                  <a:pt x="21454" y="9179"/>
                  <a:pt x="21446" y="9179"/>
                  <a:pt x="21446" y="9319"/>
                </a:cubicBezTo>
                <a:cubicBezTo>
                  <a:pt x="21446" y="9460"/>
                  <a:pt x="21443" y="9460"/>
                  <a:pt x="21443" y="9600"/>
                </a:cubicBezTo>
                <a:cubicBezTo>
                  <a:pt x="21443" y="9740"/>
                  <a:pt x="21439" y="9740"/>
                  <a:pt x="21439" y="9880"/>
                </a:cubicBezTo>
                <a:cubicBezTo>
                  <a:pt x="21439" y="10021"/>
                  <a:pt x="21438" y="10021"/>
                  <a:pt x="21438" y="10161"/>
                </a:cubicBezTo>
                <a:cubicBezTo>
                  <a:pt x="21438" y="10301"/>
                  <a:pt x="21445" y="10301"/>
                  <a:pt x="21445" y="10442"/>
                </a:cubicBezTo>
                <a:cubicBezTo>
                  <a:pt x="21445" y="10582"/>
                  <a:pt x="21456" y="10582"/>
                  <a:pt x="21456" y="10722"/>
                </a:cubicBezTo>
                <a:cubicBezTo>
                  <a:pt x="21456" y="10863"/>
                  <a:pt x="21448" y="10863"/>
                  <a:pt x="21448" y="11003"/>
                </a:cubicBezTo>
                <a:cubicBezTo>
                  <a:pt x="21448" y="11143"/>
                  <a:pt x="21458" y="11143"/>
                  <a:pt x="21458" y="11284"/>
                </a:cubicBezTo>
                <a:cubicBezTo>
                  <a:pt x="21458" y="11424"/>
                  <a:pt x="21448" y="11424"/>
                  <a:pt x="21448" y="11564"/>
                </a:cubicBezTo>
                <a:cubicBezTo>
                  <a:pt x="21448" y="11705"/>
                  <a:pt x="21460" y="11705"/>
                  <a:pt x="21460" y="11845"/>
                </a:cubicBezTo>
                <a:cubicBezTo>
                  <a:pt x="21460" y="11985"/>
                  <a:pt x="21449" y="11985"/>
                  <a:pt x="21449" y="12126"/>
                </a:cubicBezTo>
                <a:cubicBezTo>
                  <a:pt x="21449" y="12266"/>
                  <a:pt x="21439" y="12266"/>
                  <a:pt x="21439" y="12406"/>
                </a:cubicBezTo>
                <a:cubicBezTo>
                  <a:pt x="21439" y="12547"/>
                  <a:pt x="21451" y="12547"/>
                  <a:pt x="21451" y="12687"/>
                </a:cubicBezTo>
                <a:cubicBezTo>
                  <a:pt x="21451" y="12828"/>
                  <a:pt x="21454" y="12827"/>
                  <a:pt x="21454" y="12968"/>
                </a:cubicBezTo>
                <a:cubicBezTo>
                  <a:pt x="21454" y="13108"/>
                  <a:pt x="21458" y="13108"/>
                  <a:pt x="21458" y="13249"/>
                </a:cubicBezTo>
                <a:cubicBezTo>
                  <a:pt x="21458" y="13389"/>
                  <a:pt x="21458" y="13389"/>
                  <a:pt x="21458" y="13529"/>
                </a:cubicBezTo>
                <a:cubicBezTo>
                  <a:pt x="21458" y="13670"/>
                  <a:pt x="21457" y="13670"/>
                  <a:pt x="21457" y="13810"/>
                </a:cubicBezTo>
                <a:cubicBezTo>
                  <a:pt x="21457" y="13950"/>
                  <a:pt x="21447" y="13950"/>
                  <a:pt x="21447" y="14091"/>
                </a:cubicBezTo>
                <a:cubicBezTo>
                  <a:pt x="21447" y="14231"/>
                  <a:pt x="21449" y="14231"/>
                  <a:pt x="21449" y="14371"/>
                </a:cubicBezTo>
                <a:cubicBezTo>
                  <a:pt x="21449" y="14512"/>
                  <a:pt x="21448" y="14473"/>
                  <a:pt x="21448" y="14652"/>
                </a:cubicBezTo>
                <a:cubicBezTo>
                  <a:pt x="21448" y="14731"/>
                  <a:pt x="21439" y="14826"/>
                  <a:pt x="21439" y="14933"/>
                </a:cubicBezTo>
                <a:cubicBezTo>
                  <a:pt x="21439" y="15018"/>
                  <a:pt x="21452" y="15112"/>
                  <a:pt x="21452" y="15213"/>
                </a:cubicBezTo>
                <a:cubicBezTo>
                  <a:pt x="21452" y="15302"/>
                  <a:pt x="21445" y="15396"/>
                  <a:pt x="21445" y="15494"/>
                </a:cubicBezTo>
                <a:cubicBezTo>
                  <a:pt x="21445" y="15584"/>
                  <a:pt x="21452" y="15678"/>
                  <a:pt x="21452" y="15775"/>
                </a:cubicBezTo>
                <a:cubicBezTo>
                  <a:pt x="21452" y="15866"/>
                  <a:pt x="21445" y="15959"/>
                  <a:pt x="21445" y="16056"/>
                </a:cubicBezTo>
                <a:cubicBezTo>
                  <a:pt x="21445" y="16147"/>
                  <a:pt x="21443" y="16241"/>
                  <a:pt x="21443" y="16336"/>
                </a:cubicBezTo>
                <a:cubicBezTo>
                  <a:pt x="21443" y="16428"/>
                  <a:pt x="21450" y="16522"/>
                  <a:pt x="21450" y="16617"/>
                </a:cubicBezTo>
                <a:cubicBezTo>
                  <a:pt x="21450" y="16709"/>
                  <a:pt x="21459" y="16803"/>
                  <a:pt x="21459" y="16898"/>
                </a:cubicBezTo>
                <a:cubicBezTo>
                  <a:pt x="21459" y="16990"/>
                  <a:pt x="21448" y="17084"/>
                  <a:pt x="21448" y="17178"/>
                </a:cubicBezTo>
                <a:cubicBezTo>
                  <a:pt x="21448" y="17271"/>
                  <a:pt x="21442" y="17365"/>
                  <a:pt x="21442" y="17459"/>
                </a:cubicBezTo>
                <a:cubicBezTo>
                  <a:pt x="21442" y="17552"/>
                  <a:pt x="21446" y="17646"/>
                  <a:pt x="21446" y="17740"/>
                </a:cubicBezTo>
                <a:cubicBezTo>
                  <a:pt x="21446" y="17833"/>
                  <a:pt x="21455" y="17927"/>
                  <a:pt x="21455" y="18021"/>
                </a:cubicBezTo>
                <a:cubicBezTo>
                  <a:pt x="21455" y="18115"/>
                  <a:pt x="21457" y="18208"/>
                  <a:pt x="21457" y="18302"/>
                </a:cubicBezTo>
                <a:cubicBezTo>
                  <a:pt x="21457" y="18396"/>
                  <a:pt x="21441" y="18489"/>
                  <a:pt x="21441" y="18582"/>
                </a:cubicBezTo>
                <a:cubicBezTo>
                  <a:pt x="21441" y="18677"/>
                  <a:pt x="21445" y="18771"/>
                  <a:pt x="21445" y="18863"/>
                </a:cubicBezTo>
                <a:cubicBezTo>
                  <a:pt x="21445" y="18958"/>
                  <a:pt x="21451" y="19052"/>
                  <a:pt x="21451" y="19144"/>
                </a:cubicBezTo>
                <a:cubicBezTo>
                  <a:pt x="21451" y="19239"/>
                  <a:pt x="21456" y="19333"/>
                  <a:pt x="21456" y="19425"/>
                </a:cubicBezTo>
                <a:cubicBezTo>
                  <a:pt x="21456" y="19521"/>
                  <a:pt x="21448" y="19615"/>
                  <a:pt x="21448" y="19706"/>
                </a:cubicBezTo>
                <a:cubicBezTo>
                  <a:pt x="21448" y="19802"/>
                  <a:pt x="21439" y="19896"/>
                  <a:pt x="21439" y="19987"/>
                </a:cubicBezTo>
                <a:cubicBezTo>
                  <a:pt x="21439" y="20084"/>
                  <a:pt x="21443" y="20178"/>
                  <a:pt x="21443" y="20268"/>
                </a:cubicBezTo>
                <a:cubicBezTo>
                  <a:pt x="21443" y="20366"/>
                  <a:pt x="21456" y="20460"/>
                  <a:pt x="21456" y="20549"/>
                </a:cubicBezTo>
                <a:cubicBezTo>
                  <a:pt x="21456" y="20650"/>
                  <a:pt x="21441" y="20744"/>
                  <a:pt x="21441" y="20829"/>
                </a:cubicBezTo>
                <a:cubicBezTo>
                  <a:pt x="21441" y="20936"/>
                  <a:pt x="21443" y="21031"/>
                  <a:pt x="21443" y="21110"/>
                </a:cubicBezTo>
                <a:cubicBezTo>
                  <a:pt x="21443" y="21289"/>
                  <a:pt x="21546" y="21347"/>
                  <a:pt x="21450" y="21395"/>
                </a:cubicBezTo>
                <a:cubicBezTo>
                  <a:pt x="21354" y="21443"/>
                  <a:pt x="21346" y="21395"/>
                  <a:pt x="21244" y="21395"/>
                </a:cubicBezTo>
                <a:cubicBezTo>
                  <a:pt x="21143" y="21395"/>
                  <a:pt x="21143" y="21392"/>
                  <a:pt x="21041" y="21392"/>
                </a:cubicBezTo>
                <a:cubicBezTo>
                  <a:pt x="20939" y="21392"/>
                  <a:pt x="20939" y="21399"/>
                  <a:pt x="20837" y="21399"/>
                </a:cubicBezTo>
                <a:cubicBezTo>
                  <a:pt x="20735" y="21399"/>
                  <a:pt x="20735" y="21385"/>
                  <a:pt x="20633" y="21385"/>
                </a:cubicBezTo>
                <a:cubicBezTo>
                  <a:pt x="20633" y="21385"/>
                  <a:pt x="20531" y="21397"/>
                  <a:pt x="20429" y="21397"/>
                </a:cubicBezTo>
                <a:cubicBezTo>
                  <a:pt x="20327" y="21397"/>
                  <a:pt x="20327" y="21397"/>
                  <a:pt x="20225" y="21397"/>
                </a:cubicBezTo>
                <a:cubicBezTo>
                  <a:pt x="20123" y="21397"/>
                  <a:pt x="20123" y="21385"/>
                  <a:pt x="20021" y="21385"/>
                </a:cubicBezTo>
                <a:cubicBezTo>
                  <a:pt x="19920" y="21385"/>
                  <a:pt x="19920" y="21392"/>
                  <a:pt x="19818" y="21392"/>
                </a:cubicBezTo>
                <a:cubicBezTo>
                  <a:pt x="19716" y="21392"/>
                  <a:pt x="19716" y="21390"/>
                  <a:pt x="19614" y="21390"/>
                </a:cubicBezTo>
                <a:cubicBezTo>
                  <a:pt x="19512" y="21390"/>
                  <a:pt x="19512" y="21390"/>
                  <a:pt x="19410" y="21390"/>
                </a:cubicBezTo>
                <a:cubicBezTo>
                  <a:pt x="19410" y="21390"/>
                  <a:pt x="19308" y="21387"/>
                  <a:pt x="19206" y="21387"/>
                </a:cubicBezTo>
                <a:cubicBezTo>
                  <a:pt x="19104" y="21387"/>
                  <a:pt x="19104" y="21390"/>
                  <a:pt x="19002" y="21390"/>
                </a:cubicBezTo>
                <a:cubicBezTo>
                  <a:pt x="18900" y="21390"/>
                  <a:pt x="18900" y="21394"/>
                  <a:pt x="18798" y="21394"/>
                </a:cubicBezTo>
                <a:cubicBezTo>
                  <a:pt x="18696" y="21394"/>
                  <a:pt x="18696" y="21378"/>
                  <a:pt x="18595" y="21378"/>
                </a:cubicBezTo>
                <a:cubicBezTo>
                  <a:pt x="18493" y="21378"/>
                  <a:pt x="18493" y="21378"/>
                  <a:pt x="18391" y="21378"/>
                </a:cubicBezTo>
                <a:cubicBezTo>
                  <a:pt x="18289" y="21378"/>
                  <a:pt x="18320" y="21401"/>
                  <a:pt x="18187" y="21401"/>
                </a:cubicBezTo>
                <a:cubicBezTo>
                  <a:pt x="18130" y="21401"/>
                  <a:pt x="18062" y="21380"/>
                  <a:pt x="17983" y="21380"/>
                </a:cubicBezTo>
                <a:cubicBezTo>
                  <a:pt x="17922" y="21380"/>
                  <a:pt x="17854" y="21385"/>
                  <a:pt x="17779" y="21385"/>
                </a:cubicBezTo>
                <a:cubicBezTo>
                  <a:pt x="17716" y="21385"/>
                  <a:pt x="17648" y="21394"/>
                  <a:pt x="17575" y="21394"/>
                </a:cubicBezTo>
                <a:cubicBezTo>
                  <a:pt x="17511" y="21394"/>
                  <a:pt x="17443" y="21394"/>
                  <a:pt x="17372" y="21394"/>
                </a:cubicBezTo>
                <a:cubicBezTo>
                  <a:pt x="17306" y="21394"/>
                  <a:pt x="17239" y="21383"/>
                  <a:pt x="17168" y="21383"/>
                </a:cubicBezTo>
                <a:cubicBezTo>
                  <a:pt x="17102" y="21383"/>
                  <a:pt x="17034" y="21381"/>
                  <a:pt x="16964" y="21381"/>
                </a:cubicBezTo>
                <a:cubicBezTo>
                  <a:pt x="16898" y="21381"/>
                  <a:pt x="16830" y="21402"/>
                  <a:pt x="16760" y="21402"/>
                </a:cubicBezTo>
                <a:cubicBezTo>
                  <a:pt x="16694" y="21402"/>
                  <a:pt x="16626" y="21390"/>
                  <a:pt x="16556" y="21390"/>
                </a:cubicBezTo>
                <a:cubicBezTo>
                  <a:pt x="16490" y="21390"/>
                  <a:pt x="16422" y="21395"/>
                  <a:pt x="16353" y="21395"/>
                </a:cubicBezTo>
                <a:cubicBezTo>
                  <a:pt x="16286" y="21395"/>
                  <a:pt x="16218" y="21405"/>
                  <a:pt x="16149" y="21405"/>
                </a:cubicBezTo>
                <a:cubicBezTo>
                  <a:pt x="16082" y="21405"/>
                  <a:pt x="16014" y="21384"/>
                  <a:pt x="15945" y="21384"/>
                </a:cubicBezTo>
                <a:cubicBezTo>
                  <a:pt x="15878" y="21384"/>
                  <a:pt x="15810" y="21383"/>
                  <a:pt x="15741" y="21383"/>
                </a:cubicBezTo>
                <a:cubicBezTo>
                  <a:pt x="15674" y="21383"/>
                  <a:pt x="15606" y="21396"/>
                  <a:pt x="15537" y="21396"/>
                </a:cubicBezTo>
                <a:cubicBezTo>
                  <a:pt x="15470" y="21396"/>
                  <a:pt x="15402" y="21401"/>
                  <a:pt x="15333" y="21401"/>
                </a:cubicBezTo>
                <a:cubicBezTo>
                  <a:pt x="15266" y="21401"/>
                  <a:pt x="15198" y="21397"/>
                  <a:pt x="15130" y="21397"/>
                </a:cubicBezTo>
                <a:cubicBezTo>
                  <a:pt x="15062" y="21397"/>
                  <a:pt x="14994" y="21378"/>
                  <a:pt x="14926" y="21378"/>
                </a:cubicBezTo>
                <a:cubicBezTo>
                  <a:pt x="14859" y="21378"/>
                  <a:pt x="14791" y="21393"/>
                  <a:pt x="14722" y="21393"/>
                </a:cubicBezTo>
                <a:cubicBezTo>
                  <a:pt x="14655" y="21393"/>
                  <a:pt x="14587" y="21395"/>
                  <a:pt x="14518" y="21395"/>
                </a:cubicBezTo>
                <a:cubicBezTo>
                  <a:pt x="14451" y="21395"/>
                  <a:pt x="14383" y="21405"/>
                  <a:pt x="14314" y="21405"/>
                </a:cubicBezTo>
                <a:cubicBezTo>
                  <a:pt x="14247" y="21405"/>
                  <a:pt x="14179" y="21404"/>
                  <a:pt x="14111" y="21404"/>
                </a:cubicBezTo>
                <a:cubicBezTo>
                  <a:pt x="14043" y="21404"/>
                  <a:pt x="13975" y="21391"/>
                  <a:pt x="13907" y="21391"/>
                </a:cubicBezTo>
                <a:cubicBezTo>
                  <a:pt x="13839" y="21391"/>
                  <a:pt x="13771" y="21403"/>
                  <a:pt x="13703" y="21403"/>
                </a:cubicBezTo>
                <a:cubicBezTo>
                  <a:pt x="13636" y="21403"/>
                  <a:pt x="13568" y="21405"/>
                  <a:pt x="13499" y="21405"/>
                </a:cubicBezTo>
                <a:cubicBezTo>
                  <a:pt x="13432" y="21405"/>
                  <a:pt x="13364" y="21391"/>
                  <a:pt x="13296" y="21391"/>
                </a:cubicBezTo>
                <a:cubicBezTo>
                  <a:pt x="13228" y="21391"/>
                  <a:pt x="13160" y="21385"/>
                  <a:pt x="13092" y="21385"/>
                </a:cubicBezTo>
                <a:cubicBezTo>
                  <a:pt x="13024" y="21385"/>
                  <a:pt x="12956" y="21381"/>
                  <a:pt x="12888" y="21381"/>
                </a:cubicBezTo>
                <a:cubicBezTo>
                  <a:pt x="12820" y="21381"/>
                  <a:pt x="12752" y="21394"/>
                  <a:pt x="12684" y="21394"/>
                </a:cubicBezTo>
                <a:cubicBezTo>
                  <a:pt x="12616" y="21394"/>
                  <a:pt x="12548" y="21400"/>
                  <a:pt x="12480" y="21400"/>
                </a:cubicBezTo>
                <a:cubicBezTo>
                  <a:pt x="12413" y="21400"/>
                  <a:pt x="12345" y="21405"/>
                  <a:pt x="12276" y="21405"/>
                </a:cubicBezTo>
                <a:cubicBezTo>
                  <a:pt x="12209" y="21405"/>
                  <a:pt x="12141" y="21403"/>
                  <a:pt x="12073" y="21403"/>
                </a:cubicBezTo>
                <a:cubicBezTo>
                  <a:pt x="12005" y="21403"/>
                  <a:pt x="11937" y="21391"/>
                  <a:pt x="11869" y="21391"/>
                </a:cubicBezTo>
                <a:cubicBezTo>
                  <a:pt x="11801" y="21391"/>
                  <a:pt x="11733" y="21382"/>
                  <a:pt x="11665" y="21382"/>
                </a:cubicBezTo>
                <a:cubicBezTo>
                  <a:pt x="11597" y="21382"/>
                  <a:pt x="11529" y="21395"/>
                  <a:pt x="11461" y="21395"/>
                </a:cubicBezTo>
                <a:cubicBezTo>
                  <a:pt x="11393" y="21395"/>
                  <a:pt x="11325" y="21388"/>
                  <a:pt x="11257" y="21388"/>
                </a:cubicBezTo>
                <a:cubicBezTo>
                  <a:pt x="11189" y="21388"/>
                  <a:pt x="11121" y="21378"/>
                  <a:pt x="11053" y="21378"/>
                </a:cubicBezTo>
                <a:cubicBezTo>
                  <a:pt x="10985" y="21378"/>
                  <a:pt x="10918" y="21377"/>
                  <a:pt x="10849" y="21377"/>
                </a:cubicBezTo>
                <a:cubicBezTo>
                  <a:pt x="10782" y="21377"/>
                  <a:pt x="10714" y="21384"/>
                  <a:pt x="10646" y="21384"/>
                </a:cubicBezTo>
                <a:cubicBezTo>
                  <a:pt x="10578" y="21384"/>
                  <a:pt x="10510" y="21385"/>
                  <a:pt x="10442" y="21385"/>
                </a:cubicBezTo>
                <a:cubicBezTo>
                  <a:pt x="10374" y="21385"/>
                  <a:pt x="10306" y="21393"/>
                  <a:pt x="10238" y="21393"/>
                </a:cubicBezTo>
                <a:cubicBezTo>
                  <a:pt x="10170" y="21393"/>
                  <a:pt x="10102" y="21377"/>
                  <a:pt x="10034" y="21377"/>
                </a:cubicBezTo>
                <a:cubicBezTo>
                  <a:pt x="9966" y="21377"/>
                  <a:pt x="9898" y="21385"/>
                  <a:pt x="9830" y="21385"/>
                </a:cubicBezTo>
                <a:cubicBezTo>
                  <a:pt x="9762" y="21385"/>
                  <a:pt x="9694" y="21401"/>
                  <a:pt x="9626" y="21401"/>
                </a:cubicBezTo>
                <a:cubicBezTo>
                  <a:pt x="9558" y="21401"/>
                  <a:pt x="9490" y="21393"/>
                  <a:pt x="9422" y="21393"/>
                </a:cubicBezTo>
                <a:cubicBezTo>
                  <a:pt x="9354" y="21393"/>
                  <a:pt x="9286" y="21403"/>
                  <a:pt x="9218" y="21403"/>
                </a:cubicBezTo>
                <a:cubicBezTo>
                  <a:pt x="9150" y="21403"/>
                  <a:pt x="9082" y="21376"/>
                  <a:pt x="9014" y="21376"/>
                </a:cubicBezTo>
                <a:cubicBezTo>
                  <a:pt x="8946" y="21376"/>
                  <a:pt x="8878" y="21392"/>
                  <a:pt x="8810" y="21392"/>
                </a:cubicBezTo>
                <a:cubicBezTo>
                  <a:pt x="8742" y="21392"/>
                  <a:pt x="8674" y="21382"/>
                  <a:pt x="8606" y="21382"/>
                </a:cubicBezTo>
                <a:cubicBezTo>
                  <a:pt x="8538" y="21382"/>
                  <a:pt x="8470" y="21380"/>
                  <a:pt x="8402" y="21380"/>
                </a:cubicBezTo>
                <a:cubicBezTo>
                  <a:pt x="8334" y="21380"/>
                  <a:pt x="8266" y="21401"/>
                  <a:pt x="8198" y="21401"/>
                </a:cubicBezTo>
                <a:cubicBezTo>
                  <a:pt x="8130" y="21401"/>
                  <a:pt x="8062" y="21383"/>
                  <a:pt x="7995" y="21383"/>
                </a:cubicBezTo>
                <a:cubicBezTo>
                  <a:pt x="7926" y="21383"/>
                  <a:pt x="7858" y="21375"/>
                  <a:pt x="7791" y="21375"/>
                </a:cubicBezTo>
                <a:cubicBezTo>
                  <a:pt x="7723" y="21375"/>
                  <a:pt x="7655" y="21383"/>
                  <a:pt x="7587" y="21383"/>
                </a:cubicBezTo>
                <a:cubicBezTo>
                  <a:pt x="7519" y="21383"/>
                  <a:pt x="7451" y="21400"/>
                  <a:pt x="7383" y="21400"/>
                </a:cubicBezTo>
                <a:cubicBezTo>
                  <a:pt x="7315" y="21400"/>
                  <a:pt x="7247" y="21385"/>
                  <a:pt x="7179" y="21385"/>
                </a:cubicBezTo>
                <a:cubicBezTo>
                  <a:pt x="7111" y="21385"/>
                  <a:pt x="7043" y="21387"/>
                  <a:pt x="6975" y="21387"/>
                </a:cubicBezTo>
                <a:cubicBezTo>
                  <a:pt x="6907" y="21387"/>
                  <a:pt x="6839" y="21398"/>
                  <a:pt x="6771" y="21398"/>
                </a:cubicBezTo>
                <a:cubicBezTo>
                  <a:pt x="6703" y="21398"/>
                  <a:pt x="6635" y="21380"/>
                  <a:pt x="6567" y="21380"/>
                </a:cubicBezTo>
                <a:cubicBezTo>
                  <a:pt x="6499" y="21380"/>
                  <a:pt x="6431" y="21401"/>
                  <a:pt x="6363" y="21401"/>
                </a:cubicBezTo>
                <a:cubicBezTo>
                  <a:pt x="6295" y="21401"/>
                  <a:pt x="6227" y="21394"/>
                  <a:pt x="6159" y="21394"/>
                </a:cubicBezTo>
                <a:cubicBezTo>
                  <a:pt x="6091" y="21394"/>
                  <a:pt x="6023" y="21401"/>
                  <a:pt x="5955" y="21401"/>
                </a:cubicBezTo>
                <a:cubicBezTo>
                  <a:pt x="5887" y="21401"/>
                  <a:pt x="5819" y="21396"/>
                  <a:pt x="5751" y="21396"/>
                </a:cubicBezTo>
                <a:cubicBezTo>
                  <a:pt x="5683" y="21396"/>
                  <a:pt x="5615" y="21375"/>
                  <a:pt x="5547" y="21375"/>
                </a:cubicBezTo>
                <a:cubicBezTo>
                  <a:pt x="5478" y="21375"/>
                  <a:pt x="5410" y="21393"/>
                  <a:pt x="5343" y="21393"/>
                </a:cubicBezTo>
                <a:cubicBezTo>
                  <a:pt x="5274" y="21393"/>
                  <a:pt x="5206" y="21383"/>
                  <a:pt x="5139" y="21383"/>
                </a:cubicBezTo>
                <a:cubicBezTo>
                  <a:pt x="5070" y="21383"/>
                  <a:pt x="5002" y="21405"/>
                  <a:pt x="4935" y="21405"/>
                </a:cubicBezTo>
                <a:cubicBezTo>
                  <a:pt x="4866" y="21405"/>
                  <a:pt x="4798" y="21399"/>
                  <a:pt x="4731" y="21399"/>
                </a:cubicBezTo>
                <a:cubicBezTo>
                  <a:pt x="4662" y="21399"/>
                  <a:pt x="4594" y="21376"/>
                  <a:pt x="4527" y="21376"/>
                </a:cubicBezTo>
                <a:cubicBezTo>
                  <a:pt x="4458" y="21376"/>
                  <a:pt x="4390" y="21386"/>
                  <a:pt x="4323" y="21386"/>
                </a:cubicBezTo>
                <a:cubicBezTo>
                  <a:pt x="4254" y="21386"/>
                  <a:pt x="4186" y="21385"/>
                  <a:pt x="4119" y="21385"/>
                </a:cubicBezTo>
                <a:cubicBezTo>
                  <a:pt x="4050" y="21385"/>
                  <a:pt x="3982" y="21381"/>
                  <a:pt x="3915" y="21381"/>
                </a:cubicBezTo>
                <a:cubicBezTo>
                  <a:pt x="3846" y="21381"/>
                  <a:pt x="3778" y="21385"/>
                  <a:pt x="3711" y="21385"/>
                </a:cubicBezTo>
                <a:cubicBezTo>
                  <a:pt x="3642" y="21385"/>
                  <a:pt x="3574" y="21393"/>
                  <a:pt x="3507" y="21393"/>
                </a:cubicBezTo>
                <a:cubicBezTo>
                  <a:pt x="3439" y="21393"/>
                  <a:pt x="3371" y="21389"/>
                  <a:pt x="3303" y="21389"/>
                </a:cubicBezTo>
                <a:cubicBezTo>
                  <a:pt x="3235" y="21389"/>
                  <a:pt x="3167" y="21396"/>
                  <a:pt x="3099" y="21396"/>
                </a:cubicBezTo>
                <a:cubicBezTo>
                  <a:pt x="3031" y="21396"/>
                  <a:pt x="2963" y="21400"/>
                  <a:pt x="2895" y="21400"/>
                </a:cubicBezTo>
                <a:cubicBezTo>
                  <a:pt x="2826" y="21400"/>
                  <a:pt x="2758" y="21394"/>
                  <a:pt x="2691" y="21394"/>
                </a:cubicBezTo>
                <a:cubicBezTo>
                  <a:pt x="2622" y="21394"/>
                  <a:pt x="2554" y="21392"/>
                  <a:pt x="2488" y="21392"/>
                </a:cubicBezTo>
                <a:cubicBezTo>
                  <a:pt x="2418" y="21392"/>
                  <a:pt x="2351" y="21389"/>
                  <a:pt x="2284" y="21389"/>
                </a:cubicBezTo>
                <a:cubicBezTo>
                  <a:pt x="2215" y="21389"/>
                  <a:pt x="2147" y="21404"/>
                  <a:pt x="2080" y="21404"/>
                </a:cubicBezTo>
                <a:cubicBezTo>
                  <a:pt x="2010" y="21404"/>
                  <a:pt x="1942" y="21385"/>
                  <a:pt x="1876" y="21385"/>
                </a:cubicBezTo>
                <a:cubicBezTo>
                  <a:pt x="1806" y="21385"/>
                  <a:pt x="1738" y="21403"/>
                  <a:pt x="1672" y="21403"/>
                </a:cubicBezTo>
                <a:cubicBezTo>
                  <a:pt x="1602" y="21403"/>
                  <a:pt x="1534" y="21393"/>
                  <a:pt x="1468" y="21393"/>
                </a:cubicBezTo>
                <a:cubicBezTo>
                  <a:pt x="1398" y="21393"/>
                  <a:pt x="1330" y="21395"/>
                  <a:pt x="1264" y="21395"/>
                </a:cubicBezTo>
                <a:cubicBezTo>
                  <a:pt x="1194" y="21395"/>
                  <a:pt x="1126" y="21375"/>
                  <a:pt x="1061" y="21375"/>
                </a:cubicBezTo>
                <a:cubicBezTo>
                  <a:pt x="989" y="21375"/>
                  <a:pt x="921" y="21399"/>
                  <a:pt x="857" y="21399"/>
                </a:cubicBezTo>
                <a:cubicBezTo>
                  <a:pt x="785" y="21399"/>
                  <a:pt x="717" y="21402"/>
                  <a:pt x="653" y="21402"/>
                </a:cubicBezTo>
                <a:cubicBezTo>
                  <a:pt x="579" y="21402"/>
                  <a:pt x="511" y="21385"/>
                  <a:pt x="449" y="21385"/>
                </a:cubicBezTo>
                <a:cubicBezTo>
                  <a:pt x="370" y="21385"/>
                  <a:pt x="302" y="21383"/>
                  <a:pt x="245" y="21383"/>
                </a:cubicBezTo>
                <a:cubicBezTo>
                  <a:pt x="113" y="21383"/>
                  <a:pt x="71" y="21524"/>
                  <a:pt x="37" y="21392"/>
                </a:cubicBezTo>
                <a:cubicBezTo>
                  <a:pt x="4" y="21260"/>
                  <a:pt x="42" y="21250"/>
                  <a:pt x="42" y="21110"/>
                </a:cubicBezTo>
                <a:cubicBezTo>
                  <a:pt x="42" y="20970"/>
                  <a:pt x="41" y="20970"/>
                  <a:pt x="41" y="20829"/>
                </a:cubicBezTo>
                <a:cubicBezTo>
                  <a:pt x="41" y="20689"/>
                  <a:pt x="52" y="20689"/>
                  <a:pt x="52" y="20549"/>
                </a:cubicBezTo>
                <a:cubicBezTo>
                  <a:pt x="52" y="20409"/>
                  <a:pt x="35" y="20409"/>
                  <a:pt x="35" y="20268"/>
                </a:cubicBezTo>
                <a:cubicBezTo>
                  <a:pt x="35" y="20128"/>
                  <a:pt x="47" y="20128"/>
                  <a:pt x="47" y="19988"/>
                </a:cubicBezTo>
                <a:cubicBezTo>
                  <a:pt x="47" y="19848"/>
                  <a:pt x="32" y="19890"/>
                  <a:pt x="32" y="19707"/>
                </a:cubicBezTo>
                <a:cubicBezTo>
                  <a:pt x="32" y="19629"/>
                  <a:pt x="34" y="19535"/>
                  <a:pt x="34" y="19427"/>
                </a:cubicBezTo>
                <a:cubicBezTo>
                  <a:pt x="34" y="19342"/>
                  <a:pt x="50" y="19248"/>
                  <a:pt x="50" y="19146"/>
                </a:cubicBezTo>
                <a:cubicBezTo>
                  <a:pt x="50" y="19059"/>
                  <a:pt x="40" y="18965"/>
                  <a:pt x="40" y="18865"/>
                </a:cubicBezTo>
                <a:cubicBezTo>
                  <a:pt x="40" y="18777"/>
                  <a:pt x="32" y="18683"/>
                  <a:pt x="32" y="18585"/>
                </a:cubicBezTo>
                <a:cubicBezTo>
                  <a:pt x="32" y="18495"/>
                  <a:pt x="35" y="18401"/>
                  <a:pt x="35" y="18304"/>
                </a:cubicBezTo>
                <a:cubicBezTo>
                  <a:pt x="35" y="18214"/>
                  <a:pt x="44" y="18120"/>
                  <a:pt x="44" y="18024"/>
                </a:cubicBezTo>
                <a:cubicBezTo>
                  <a:pt x="44" y="17933"/>
                  <a:pt x="31" y="17839"/>
                  <a:pt x="31" y="17743"/>
                </a:cubicBezTo>
                <a:cubicBezTo>
                  <a:pt x="31" y="17652"/>
                  <a:pt x="35" y="17558"/>
                  <a:pt x="35" y="17462"/>
                </a:cubicBezTo>
                <a:cubicBezTo>
                  <a:pt x="35" y="17371"/>
                  <a:pt x="53" y="17277"/>
                  <a:pt x="53" y="17182"/>
                </a:cubicBezTo>
                <a:cubicBezTo>
                  <a:pt x="53" y="17090"/>
                  <a:pt x="35" y="16996"/>
                  <a:pt x="35" y="16901"/>
                </a:cubicBezTo>
                <a:cubicBezTo>
                  <a:pt x="35" y="16809"/>
                  <a:pt x="51" y="16716"/>
                  <a:pt x="51" y="16621"/>
                </a:cubicBezTo>
                <a:cubicBezTo>
                  <a:pt x="51" y="16528"/>
                  <a:pt x="49" y="16435"/>
                  <a:pt x="49" y="16340"/>
                </a:cubicBezTo>
                <a:cubicBezTo>
                  <a:pt x="49" y="16248"/>
                  <a:pt x="32" y="16154"/>
                  <a:pt x="32" y="16059"/>
                </a:cubicBezTo>
                <a:cubicBezTo>
                  <a:pt x="32" y="15967"/>
                  <a:pt x="40" y="15873"/>
                  <a:pt x="40" y="15779"/>
                </a:cubicBezTo>
                <a:cubicBezTo>
                  <a:pt x="40" y="15686"/>
                  <a:pt x="51" y="15593"/>
                  <a:pt x="51" y="15498"/>
                </a:cubicBezTo>
                <a:cubicBezTo>
                  <a:pt x="51" y="15405"/>
                  <a:pt x="31" y="15312"/>
                  <a:pt x="31" y="15217"/>
                </a:cubicBezTo>
                <a:cubicBezTo>
                  <a:pt x="31" y="15125"/>
                  <a:pt x="32" y="15031"/>
                  <a:pt x="32" y="14937"/>
                </a:cubicBezTo>
                <a:cubicBezTo>
                  <a:pt x="32" y="14844"/>
                  <a:pt x="42" y="14750"/>
                  <a:pt x="42" y="14656"/>
                </a:cubicBezTo>
                <a:cubicBezTo>
                  <a:pt x="42" y="14563"/>
                  <a:pt x="34" y="14469"/>
                  <a:pt x="34" y="14375"/>
                </a:cubicBezTo>
                <a:cubicBezTo>
                  <a:pt x="34" y="14282"/>
                  <a:pt x="49" y="14189"/>
                  <a:pt x="49" y="14095"/>
                </a:cubicBezTo>
                <a:cubicBezTo>
                  <a:pt x="49" y="14002"/>
                  <a:pt x="47" y="13908"/>
                  <a:pt x="47" y="13814"/>
                </a:cubicBezTo>
                <a:cubicBezTo>
                  <a:pt x="47" y="13721"/>
                  <a:pt x="46" y="13627"/>
                  <a:pt x="46" y="13533"/>
                </a:cubicBezTo>
                <a:cubicBezTo>
                  <a:pt x="46" y="13440"/>
                  <a:pt x="32" y="13347"/>
                  <a:pt x="32" y="13253"/>
                </a:cubicBezTo>
                <a:cubicBezTo>
                  <a:pt x="32" y="13159"/>
                  <a:pt x="43" y="13066"/>
                  <a:pt x="43" y="12972"/>
                </a:cubicBezTo>
                <a:cubicBezTo>
                  <a:pt x="43" y="12879"/>
                  <a:pt x="31" y="12785"/>
                  <a:pt x="31" y="12691"/>
                </a:cubicBezTo>
                <a:cubicBezTo>
                  <a:pt x="31" y="12598"/>
                  <a:pt x="35" y="12504"/>
                  <a:pt x="35" y="12411"/>
                </a:cubicBezTo>
                <a:cubicBezTo>
                  <a:pt x="35" y="12317"/>
                  <a:pt x="48" y="12224"/>
                  <a:pt x="48" y="12130"/>
                </a:cubicBezTo>
                <a:cubicBezTo>
                  <a:pt x="48" y="12037"/>
                  <a:pt x="36" y="11943"/>
                  <a:pt x="36" y="11849"/>
                </a:cubicBezTo>
                <a:cubicBezTo>
                  <a:pt x="36" y="11756"/>
                  <a:pt x="50" y="11662"/>
                  <a:pt x="50" y="11569"/>
                </a:cubicBezTo>
                <a:cubicBezTo>
                  <a:pt x="50" y="11475"/>
                  <a:pt x="33" y="11382"/>
                  <a:pt x="33" y="11288"/>
                </a:cubicBezTo>
                <a:cubicBezTo>
                  <a:pt x="33" y="11194"/>
                  <a:pt x="52" y="11101"/>
                  <a:pt x="52" y="11007"/>
                </a:cubicBezTo>
                <a:cubicBezTo>
                  <a:pt x="52" y="10914"/>
                  <a:pt x="51" y="10820"/>
                  <a:pt x="51" y="10727"/>
                </a:cubicBezTo>
                <a:cubicBezTo>
                  <a:pt x="51" y="10633"/>
                  <a:pt x="38" y="10540"/>
                  <a:pt x="38" y="10446"/>
                </a:cubicBezTo>
                <a:cubicBezTo>
                  <a:pt x="38" y="10353"/>
                  <a:pt x="42" y="10259"/>
                  <a:pt x="42" y="10165"/>
                </a:cubicBezTo>
                <a:cubicBezTo>
                  <a:pt x="42" y="10072"/>
                  <a:pt x="52" y="9978"/>
                  <a:pt x="52" y="9885"/>
                </a:cubicBezTo>
                <a:cubicBezTo>
                  <a:pt x="52" y="9791"/>
                  <a:pt x="38" y="9698"/>
                  <a:pt x="38" y="9604"/>
                </a:cubicBezTo>
                <a:cubicBezTo>
                  <a:pt x="38" y="9510"/>
                  <a:pt x="50" y="9417"/>
                  <a:pt x="50" y="9323"/>
                </a:cubicBezTo>
                <a:cubicBezTo>
                  <a:pt x="50" y="9229"/>
                  <a:pt x="49" y="9136"/>
                  <a:pt x="49" y="9042"/>
                </a:cubicBezTo>
                <a:cubicBezTo>
                  <a:pt x="49" y="8949"/>
                  <a:pt x="48" y="8855"/>
                  <a:pt x="48" y="8761"/>
                </a:cubicBezTo>
                <a:cubicBezTo>
                  <a:pt x="48" y="8668"/>
                  <a:pt x="37" y="8574"/>
                  <a:pt x="37" y="8481"/>
                </a:cubicBezTo>
                <a:cubicBezTo>
                  <a:pt x="37" y="8387"/>
                  <a:pt x="50" y="8293"/>
                  <a:pt x="50" y="8200"/>
                </a:cubicBezTo>
                <a:cubicBezTo>
                  <a:pt x="50" y="8106"/>
                  <a:pt x="46" y="8013"/>
                  <a:pt x="46" y="7919"/>
                </a:cubicBezTo>
                <a:cubicBezTo>
                  <a:pt x="46" y="7825"/>
                  <a:pt x="38" y="7732"/>
                  <a:pt x="38" y="7638"/>
                </a:cubicBezTo>
                <a:cubicBezTo>
                  <a:pt x="38" y="7544"/>
                  <a:pt x="44" y="7451"/>
                  <a:pt x="44" y="7358"/>
                </a:cubicBezTo>
                <a:cubicBezTo>
                  <a:pt x="44" y="7264"/>
                  <a:pt x="36" y="7170"/>
                  <a:pt x="36" y="7077"/>
                </a:cubicBezTo>
                <a:cubicBezTo>
                  <a:pt x="36" y="6983"/>
                  <a:pt x="51" y="6889"/>
                  <a:pt x="51" y="6796"/>
                </a:cubicBezTo>
                <a:cubicBezTo>
                  <a:pt x="51" y="6702"/>
                  <a:pt x="37" y="6608"/>
                  <a:pt x="37" y="6515"/>
                </a:cubicBezTo>
                <a:cubicBezTo>
                  <a:pt x="37" y="6421"/>
                  <a:pt x="46" y="6328"/>
                  <a:pt x="46" y="6234"/>
                </a:cubicBezTo>
                <a:cubicBezTo>
                  <a:pt x="46" y="6140"/>
                  <a:pt x="52" y="6047"/>
                  <a:pt x="52" y="5954"/>
                </a:cubicBezTo>
                <a:cubicBezTo>
                  <a:pt x="52" y="5860"/>
                  <a:pt x="44" y="5766"/>
                  <a:pt x="44" y="5673"/>
                </a:cubicBezTo>
                <a:cubicBezTo>
                  <a:pt x="44" y="5579"/>
                  <a:pt x="46" y="5485"/>
                  <a:pt x="46" y="5392"/>
                </a:cubicBezTo>
                <a:cubicBezTo>
                  <a:pt x="46" y="5298"/>
                  <a:pt x="49" y="5204"/>
                  <a:pt x="49" y="5112"/>
                </a:cubicBezTo>
                <a:cubicBezTo>
                  <a:pt x="49" y="5017"/>
                  <a:pt x="44" y="4924"/>
                  <a:pt x="44" y="4831"/>
                </a:cubicBezTo>
                <a:cubicBezTo>
                  <a:pt x="44" y="4737"/>
                  <a:pt x="33" y="4643"/>
                  <a:pt x="33" y="4550"/>
                </a:cubicBezTo>
                <a:cubicBezTo>
                  <a:pt x="33" y="4456"/>
                  <a:pt x="44" y="4362"/>
                  <a:pt x="44" y="4270"/>
                </a:cubicBezTo>
                <a:cubicBezTo>
                  <a:pt x="44" y="4175"/>
                  <a:pt x="43" y="4081"/>
                  <a:pt x="43" y="3989"/>
                </a:cubicBezTo>
                <a:cubicBezTo>
                  <a:pt x="43" y="3894"/>
                  <a:pt x="41" y="3800"/>
                  <a:pt x="41" y="3708"/>
                </a:cubicBezTo>
                <a:cubicBezTo>
                  <a:pt x="41" y="3613"/>
                  <a:pt x="43" y="3520"/>
                  <a:pt x="43" y="3427"/>
                </a:cubicBezTo>
                <a:cubicBezTo>
                  <a:pt x="43" y="3332"/>
                  <a:pt x="47" y="3239"/>
                  <a:pt x="47" y="3147"/>
                </a:cubicBezTo>
                <a:cubicBezTo>
                  <a:pt x="47" y="3052"/>
                  <a:pt x="49" y="2958"/>
                  <a:pt x="49" y="2866"/>
                </a:cubicBezTo>
                <a:cubicBezTo>
                  <a:pt x="49" y="2771"/>
                  <a:pt x="49" y="2677"/>
                  <a:pt x="49" y="2585"/>
                </a:cubicBezTo>
                <a:cubicBezTo>
                  <a:pt x="49" y="2490"/>
                  <a:pt x="45" y="2396"/>
                  <a:pt x="45" y="2305"/>
                </a:cubicBezTo>
                <a:cubicBezTo>
                  <a:pt x="45" y="2209"/>
                  <a:pt x="45" y="2115"/>
                  <a:pt x="45" y="2024"/>
                </a:cubicBezTo>
                <a:cubicBezTo>
                  <a:pt x="45" y="1928"/>
                  <a:pt x="42" y="1834"/>
                  <a:pt x="42" y="1744"/>
                </a:cubicBezTo>
                <a:cubicBezTo>
                  <a:pt x="42" y="1646"/>
                  <a:pt x="48" y="1553"/>
                  <a:pt x="48" y="1463"/>
                </a:cubicBezTo>
                <a:cubicBezTo>
                  <a:pt x="48" y="1365"/>
                  <a:pt x="43" y="1271"/>
                  <a:pt x="43" y="1182"/>
                </a:cubicBezTo>
                <a:cubicBezTo>
                  <a:pt x="43" y="1083"/>
                  <a:pt x="42" y="989"/>
                  <a:pt x="42" y="902"/>
                </a:cubicBezTo>
                <a:cubicBezTo>
                  <a:pt x="42" y="800"/>
                  <a:pt x="38" y="706"/>
                  <a:pt x="38" y="621"/>
                </a:cubicBezTo>
                <a:cubicBezTo>
                  <a:pt x="38" y="513"/>
                  <a:pt x="45" y="419"/>
                  <a:pt x="45" y="341"/>
                </a:cubicBezTo>
                <a:cubicBezTo>
                  <a:pt x="45" y="158"/>
                  <a:pt x="-54" y="111"/>
                  <a:pt x="43" y="64"/>
                </a:cubicBezTo>
                <a:close/>
              </a:path>
            </a:pathLst>
          </a:custGeom>
          <a:solidFill>
            <a:srgbClr val="000000"/>
          </a:solidFill>
          <a:ln w="114300">
            <a:solidFill>
              <a:srgbClr val="231F24"/>
            </a:solidFill>
            <a:miter lim="400000"/>
          </a:ln>
        </p:spPr>
        <p:txBody>
          <a:bodyPr lIns="365759" tIns="365759" rIns="365759" bIns="365759" anchor="ctr"/>
          <a:lstStyle/>
          <a:p>
            <a:pPr algn="ctr" defTabSz="822960">
              <a:spcBef>
                <a:spcPts val="0"/>
              </a:spcBef>
              <a:defRPr sz="3800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</a:p>
        </p:txBody>
      </p:sp>
      <p:sp>
        <p:nvSpPr>
          <p:cNvPr id="164" name="幻灯片编号"/>
          <p:cNvSpPr txBox="1"/>
          <p:nvPr>
            <p:ph type="sldNum" sz="quarter" idx="2"/>
          </p:nvPr>
        </p:nvSpPr>
        <p:spPr>
          <a:xfrm>
            <a:off x="20177166" y="13075919"/>
            <a:ext cx="543053" cy="513081"/>
          </a:xfrm>
          <a:prstGeom prst="rect">
            <a:avLst/>
          </a:prstGeom>
        </p:spPr>
        <p:txBody>
          <a:bodyPr lIns="91439" tIns="91439" rIns="91439" bIns="91439"/>
          <a:lstStyle>
            <a:lvl1pPr defTabSz="822960">
              <a:lnSpc>
                <a:spcPct val="100000"/>
              </a:lnSpc>
              <a:defRPr sz="2400">
                <a:solidFill>
                  <a:srgbClr val="000000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副标题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标题文本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spcBef>
                <a:spcPts val="0"/>
              </a:spcBef>
              <a:defRPr b="0" cap="none" sz="11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72" name="正文级别 1…"/>
          <p:cNvSpPr txBox="1"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0" algn="ctr" defTabSz="821531">
              <a:spcBef>
                <a:spcPts val="0"/>
              </a:spcBef>
              <a:buClrTx/>
              <a:buSzTx/>
              <a:buFontTx/>
              <a:buNone/>
              <a:defRPr sz="5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3" name="幻灯片编号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/>
          <a:lstStyle>
            <a:lvl1pPr algn="ctr" defTabSz="821531">
              <a:lnSpc>
                <a:spcPct val="100000"/>
              </a:lnSpc>
              <a:defRPr sz="2200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像"/>
          <p:cNvSpPr/>
          <p:nvPr>
            <p:ph type="pic" idx="13"/>
          </p:nvPr>
        </p:nvSpPr>
        <p:spPr>
          <a:xfrm>
            <a:off x="-38100" y="-1219200"/>
            <a:ext cx="24460200" cy="16145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线条"/>
          <p:cNvSpPr/>
          <p:nvPr>
            <p:ph type="body" sz="quarter" idx="14"/>
          </p:nvPr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与副标题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线条"/>
          <p:cNvSpPr/>
          <p:nvPr/>
        </p:nvSpPr>
        <p:spPr>
          <a:xfrm flipV="1">
            <a:off x="762000" y="8635632"/>
            <a:ext cx="22859999" cy="369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标题文本"/>
          <p:cNvSpPr txBox="1"/>
          <p:nvPr>
            <p:ph type="title"/>
          </p:nvPr>
        </p:nvSpPr>
        <p:spPr>
          <a:xfrm>
            <a:off x="762000" y="9042400"/>
            <a:ext cx="22860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标题文本</a:t>
            </a:r>
          </a:p>
        </p:txBody>
      </p:sp>
      <p:sp>
        <p:nvSpPr>
          <p:cNvPr id="35" name="正文级别 1…"/>
          <p:cNvSpPr txBox="1"/>
          <p:nvPr>
            <p:ph type="body" sz="quarter" idx="1"/>
          </p:nvPr>
        </p:nvSpPr>
        <p:spPr>
          <a:xfrm>
            <a:off x="762000" y="5994400"/>
            <a:ext cx="22860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6" name="幻灯片编号"/>
          <p:cNvSpPr txBox="1"/>
          <p:nvPr>
            <p:ph type="sldNum" sz="quarter" idx="2"/>
          </p:nvPr>
        </p:nvSpPr>
        <p:spPr>
          <a:xfrm>
            <a:off x="22994915" y="584200"/>
            <a:ext cx="571501" cy="622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标题 - 居中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文本"/>
          <p:cNvSpPr txBox="1"/>
          <p:nvPr>
            <p:ph type="title"/>
          </p:nvPr>
        </p:nvSpPr>
        <p:spPr>
          <a:xfrm>
            <a:off x="762000" y="5676900"/>
            <a:ext cx="22860000" cy="635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标题文本</a:t>
            </a:r>
          </a:p>
        </p:txBody>
      </p:sp>
      <p:sp>
        <p:nvSpPr>
          <p:cNvPr id="44" name="幻灯片编号"/>
          <p:cNvSpPr txBox="1"/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垂直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线条"/>
          <p:cNvSpPr/>
          <p:nvPr/>
        </p:nvSpPr>
        <p:spPr>
          <a:xfrm flipV="1">
            <a:off x="11049000" y="8635798"/>
            <a:ext cx="12572997" cy="203"/>
          </a:xfrm>
          <a:prstGeom prst="line">
            <a:avLst/>
          </a:prstGeom>
          <a:ln w="508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图像"/>
          <p:cNvSpPr/>
          <p:nvPr>
            <p:ph type="pic" idx="13"/>
          </p:nvPr>
        </p:nvSpPr>
        <p:spPr>
          <a:xfrm>
            <a:off x="-1905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标题文本"/>
          <p:cNvSpPr txBox="1"/>
          <p:nvPr>
            <p:ph type="title"/>
          </p:nvPr>
        </p:nvSpPr>
        <p:spPr>
          <a:xfrm>
            <a:off x="11049000" y="9042400"/>
            <a:ext cx="12573000" cy="381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30300"/>
            </a:lvl1pPr>
          </a:lstStyle>
          <a:p>
            <a:pPr/>
            <a:r>
              <a:t>标题文本</a:t>
            </a:r>
          </a:p>
        </p:txBody>
      </p:sp>
      <p:sp>
        <p:nvSpPr>
          <p:cNvPr id="54" name="正文级别 1…"/>
          <p:cNvSpPr txBox="1"/>
          <p:nvPr>
            <p:ph type="body" sz="quarter" idx="1"/>
          </p:nvPr>
        </p:nvSpPr>
        <p:spPr>
          <a:xfrm>
            <a:off x="11049000" y="5994400"/>
            <a:ext cx="12573000" cy="25400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1pPr>
            <a:lvl2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2pPr>
            <a:lvl3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3pPr>
            <a:lvl4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4pPr>
            <a:lvl5pPr marL="0" indent="0">
              <a:lnSpc>
                <a:spcPct val="80000"/>
              </a:lnSpc>
              <a:spcBef>
                <a:spcPts val="3200"/>
              </a:spcBef>
              <a:buClrTx/>
              <a:buSzTx/>
              <a:buFontTx/>
              <a:buNone/>
              <a:defRPr cap="all" sz="7700">
                <a:solidFill>
                  <a:srgbClr val="A6AAA9"/>
                </a:solidFill>
                <a:latin typeface="+mn-lt"/>
                <a:ea typeface="+mn-ea"/>
                <a:cs typeface="+mn-cs"/>
                <a:sym typeface="Baskerville"/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5" name="幻灯片编号"/>
          <p:cNvSpPr txBox="1"/>
          <p:nvPr>
            <p:ph type="sldNum" sz="quarter" idx="2"/>
          </p:nvPr>
        </p:nvSpPr>
        <p:spPr>
          <a:xfrm>
            <a:off x="23044894" y="609600"/>
            <a:ext cx="571501" cy="6223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文本"/>
          <p:cNvSpPr txBox="1"/>
          <p:nvPr>
            <p:ph type="body" sz="quarter" idx="13"/>
          </p:nvPr>
        </p:nvSpPr>
        <p:spPr>
          <a:xfrm>
            <a:off x="762000" y="241299"/>
            <a:ext cx="20955000" cy="1028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6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文本"/>
          <p:cNvSpPr txBox="1"/>
          <p:nvPr>
            <p:ph type="body" sz="quarter" idx="13"/>
          </p:nvPr>
        </p:nvSpPr>
        <p:spPr>
          <a:xfrm>
            <a:off x="762000" y="241299"/>
            <a:ext cx="20955000" cy="1028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7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文本"/>
          <p:cNvSpPr txBox="1"/>
          <p:nvPr>
            <p:ph type="body" sz="quarter" idx="13"/>
          </p:nvPr>
        </p:nvSpPr>
        <p:spPr>
          <a:xfrm>
            <a:off x="762000" y="241299"/>
            <a:ext cx="20955000" cy="1028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8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"/>
          <p:cNvSpPr txBox="1"/>
          <p:nvPr>
            <p:ph type="body" sz="quarter" idx="13"/>
          </p:nvPr>
        </p:nvSpPr>
        <p:spPr>
          <a:xfrm>
            <a:off x="762000" y="241299"/>
            <a:ext cx="20955000" cy="102870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6477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文本</a:t>
            </a:r>
          </a:p>
        </p:txBody>
      </p:sp>
      <p:sp>
        <p:nvSpPr>
          <p:cNvPr id="92" name="图像"/>
          <p:cNvSpPr/>
          <p:nvPr>
            <p:ph type="pic" idx="14"/>
          </p:nvPr>
        </p:nvSpPr>
        <p:spPr>
          <a:xfrm>
            <a:off x="13258800" y="0"/>
            <a:ext cx="12428272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标题文本"/>
          <p:cNvSpPr txBox="1"/>
          <p:nvPr>
            <p:ph type="title"/>
          </p:nvPr>
        </p:nvSpPr>
        <p:spPr>
          <a:xfrm>
            <a:off x="762000" y="2159000"/>
            <a:ext cx="11811000" cy="1016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94" name="正文级别 1…"/>
          <p:cNvSpPr txBox="1"/>
          <p:nvPr>
            <p:ph type="body" sz="half" idx="1"/>
          </p:nvPr>
        </p:nvSpPr>
        <p:spPr>
          <a:xfrm>
            <a:off x="762000" y="3860800"/>
            <a:ext cx="11811000" cy="85852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4000"/>
            </a:lvl1pPr>
            <a:lvl2pPr>
              <a:buClr>
                <a:schemeClr val="accent1"/>
              </a:buClr>
              <a:buChar char="▸"/>
              <a:defRPr sz="4000"/>
            </a:lvl2pPr>
            <a:lvl3pPr>
              <a:buClr>
                <a:schemeClr val="accent1"/>
              </a:buClr>
              <a:buChar char="▸"/>
              <a:defRPr sz="4000"/>
            </a:lvl3pPr>
            <a:lvl4pPr>
              <a:buClr>
                <a:schemeClr val="accent1"/>
              </a:buClr>
              <a:buChar char="▸"/>
              <a:defRPr sz="4000"/>
            </a:lvl4pPr>
            <a:lvl5pPr>
              <a:buClr>
                <a:schemeClr val="accent1"/>
              </a:buClr>
              <a:buChar char="▸"/>
              <a:defRPr sz="4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 flipV="1">
            <a:off x="762000" y="1396632"/>
            <a:ext cx="22859999" cy="369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762000" y="2159000"/>
            <a:ext cx="22860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762000" y="3860800"/>
            <a:ext cx="22860000" cy="858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23041347" y="609600"/>
            <a:ext cx="571501" cy="622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3600"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l" defTabSz="825500" rtl="0" latinLnBrk="0">
        <a:lnSpc>
          <a:spcPct val="80000"/>
        </a:lnSpc>
        <a:spcBef>
          <a:spcPts val="390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8700" u="none">
          <a:solidFill>
            <a:schemeClr val="accent1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127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90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254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317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381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444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5080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5715000" marR="0" indent="-635000" algn="l" defTabSz="825500" rtl="0" latinLnBrk="0">
        <a:lnSpc>
          <a:spcPct val="100000"/>
        </a:lnSpc>
        <a:spcBef>
          <a:spcPts val="39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4800" u="none"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8255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.tif"/><Relationship Id="rId7" Type="http://schemas.openxmlformats.org/officeDocument/2006/relationships/image" Target="../media/image2.tif"/><Relationship Id="rId8" Type="http://schemas.openxmlformats.org/officeDocument/2006/relationships/image" Target="../media/image3.tif"/><Relationship Id="rId9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uild.fhir.org/patient.html" TargetMode="External"/><Relationship Id="rId3" Type="http://schemas.openxmlformats.org/officeDocument/2006/relationships/hyperlink" Target="http://build.fhir.org/medication.html" TargetMode="External"/><Relationship Id="rId4" Type="http://schemas.openxmlformats.org/officeDocument/2006/relationships/hyperlink" Target="http://build.fhir.org/clinicalreasoning-module.html" TargetMode="External"/><Relationship Id="rId5" Type="http://schemas.openxmlformats.org/officeDocument/2006/relationships/hyperlink" Target="https://www.opengroup.org/togaf" TargetMode="Externa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build.fhir.org/terminology-module.html" TargetMode="External"/><Relationship Id="rId3" Type="http://schemas.openxmlformats.org/officeDocument/2006/relationships/hyperlink" Target="http://build.fhir.org/http.html" TargetMode="External"/><Relationship Id="rId4" Type="http://schemas.openxmlformats.org/officeDocument/2006/relationships/hyperlink" Target="http://build.fhir.org/search.html" TargetMode="External"/><Relationship Id="rId5" Type="http://schemas.openxmlformats.org/officeDocument/2006/relationships/hyperlink" Target="http://build.fhir.org/documents.html" TargetMode="External"/><Relationship Id="rId6" Type="http://schemas.openxmlformats.org/officeDocument/2006/relationships/hyperlink" Target="http://build.fhir.org/messaging.html" TargetMode="External"/><Relationship Id="rId7" Type="http://schemas.openxmlformats.org/officeDocument/2006/relationships/hyperlink" Target="http://build.fhir.org/services.html" TargetMode="External"/><Relationship Id="rId8" Type="http://schemas.openxmlformats.org/officeDocument/2006/relationships/hyperlink" Target="http://build.fhir.org/clinicalsummary-module.html" TargetMode="External"/><Relationship Id="rId9" Type="http://schemas.openxmlformats.org/officeDocument/2006/relationships/hyperlink" Target="http://build.fhir.org/diagnostics-module.html" TargetMode="External"/><Relationship Id="rId10" Type="http://schemas.openxmlformats.org/officeDocument/2006/relationships/hyperlink" Target="http://build.fhir.org/medications-module.html" TargetMode="External"/><Relationship Id="rId11" Type="http://schemas.openxmlformats.org/officeDocument/2006/relationships/hyperlink" Target="http://build.fhir.org/workflow-module.html" TargetMode="Externa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新一代互操作医疗云平台设计方案摘要"/>
          <p:cNvSpPr txBox="1"/>
          <p:nvPr>
            <p:ph type="subTitle" sz="quarter" idx="1"/>
          </p:nvPr>
        </p:nvSpPr>
        <p:spPr>
          <a:xfrm>
            <a:off x="2751261" y="5588000"/>
            <a:ext cx="18881478" cy="25400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b="1" sz="84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Baskerville"/>
              </a:defRPr>
            </a:pPr>
            <a:r>
              <a:rPr>
                <a:latin typeface="Helvetica Neue"/>
                <a:ea typeface="Helvetica Neue"/>
                <a:cs typeface="Helvetica Neue"/>
                <a:sym typeface="Helvetica Neue"/>
              </a:rPr>
              <a:t>新一代互操作医疗云平台设计方案摘要</a:t>
            </a:r>
          </a:p>
        </p:txBody>
      </p:sp>
      <p:sp>
        <p:nvSpPr>
          <p:cNvPr id="183" name="曼荼罗"/>
          <p:cNvSpPr txBox="1"/>
          <p:nvPr/>
        </p:nvSpPr>
        <p:spPr>
          <a:xfrm>
            <a:off x="10306049" y="4621042"/>
            <a:ext cx="3771901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9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曼荼罗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矩形"/>
          <p:cNvSpPr/>
          <p:nvPr/>
        </p:nvSpPr>
        <p:spPr>
          <a:xfrm>
            <a:off x="323108" y="4792962"/>
            <a:ext cx="23737784" cy="708717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48" name="架构分解—&gt;业务架构—&gt;领域建模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架构分解—&gt;业务架构—&gt;领域建模</a:t>
            </a:r>
          </a:p>
        </p:txBody>
      </p:sp>
      <p:sp>
        <p:nvSpPr>
          <p:cNvPr id="349" name="矩形"/>
          <p:cNvSpPr/>
          <p:nvPr/>
        </p:nvSpPr>
        <p:spPr>
          <a:xfrm>
            <a:off x="397020" y="4799312"/>
            <a:ext cx="2146809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50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626" y="4965220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人"/>
          <p:cNvSpPr txBox="1"/>
          <p:nvPr/>
        </p:nvSpPr>
        <p:spPr>
          <a:xfrm>
            <a:off x="1252826" y="6220615"/>
            <a:ext cx="4445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352" name="Person"/>
          <p:cNvSpPr txBox="1"/>
          <p:nvPr/>
        </p:nvSpPr>
        <p:spPr>
          <a:xfrm>
            <a:off x="967634" y="6744606"/>
            <a:ext cx="1040284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Person</a:t>
            </a:r>
          </a:p>
        </p:txBody>
      </p:sp>
      <p:sp>
        <p:nvSpPr>
          <p:cNvPr id="353" name="基本信息"/>
          <p:cNvSpPr txBox="1"/>
          <p:nvPr/>
        </p:nvSpPr>
        <p:spPr>
          <a:xfrm>
            <a:off x="534746" y="8214013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基本信息</a:t>
            </a:r>
          </a:p>
        </p:txBody>
      </p:sp>
      <p:sp>
        <p:nvSpPr>
          <p:cNvPr id="354" name="健康摘要"/>
          <p:cNvSpPr txBox="1"/>
          <p:nvPr/>
        </p:nvSpPr>
        <p:spPr>
          <a:xfrm>
            <a:off x="534746" y="8859429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健康摘要</a:t>
            </a:r>
          </a:p>
        </p:txBody>
      </p:sp>
      <p:sp>
        <p:nvSpPr>
          <p:cNvPr id="355" name="健康账户"/>
          <p:cNvSpPr txBox="1"/>
          <p:nvPr/>
        </p:nvSpPr>
        <p:spPr>
          <a:xfrm>
            <a:off x="534746" y="9504845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健康账户</a:t>
            </a:r>
          </a:p>
        </p:txBody>
      </p:sp>
      <p:sp>
        <p:nvSpPr>
          <p:cNvPr id="356" name="其它信息"/>
          <p:cNvSpPr txBox="1"/>
          <p:nvPr/>
        </p:nvSpPr>
        <p:spPr>
          <a:xfrm>
            <a:off x="534746" y="10150261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其它信息</a:t>
            </a:r>
          </a:p>
        </p:txBody>
      </p:sp>
      <p:sp>
        <p:nvSpPr>
          <p:cNvPr id="357" name="矩形"/>
          <p:cNvSpPr/>
          <p:nvPr/>
        </p:nvSpPr>
        <p:spPr>
          <a:xfrm>
            <a:off x="2546272" y="4799312"/>
            <a:ext cx="2328776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58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9700" y="4893523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就诊"/>
          <p:cNvSpPr txBox="1"/>
          <p:nvPr/>
        </p:nvSpPr>
        <p:spPr>
          <a:xfrm>
            <a:off x="3341800" y="621426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360" name="Encounter"/>
          <p:cNvSpPr txBox="1"/>
          <p:nvPr/>
        </p:nvSpPr>
        <p:spPr>
          <a:xfrm>
            <a:off x="3133764" y="6738256"/>
            <a:ext cx="1458164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Encounter</a:t>
            </a:r>
          </a:p>
        </p:txBody>
      </p:sp>
      <p:sp>
        <p:nvSpPr>
          <p:cNvPr id="361" name="挂号预约"/>
          <p:cNvSpPr txBox="1"/>
          <p:nvPr/>
        </p:nvSpPr>
        <p:spPr>
          <a:xfrm>
            <a:off x="2789262" y="8212994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挂号预约</a:t>
            </a:r>
          </a:p>
        </p:txBody>
      </p:sp>
      <p:sp>
        <p:nvSpPr>
          <p:cNvPr id="362" name="转入院"/>
          <p:cNvSpPr txBox="1"/>
          <p:nvPr/>
        </p:nvSpPr>
        <p:spPr>
          <a:xfrm>
            <a:off x="2789262" y="8859429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转入院</a:t>
            </a:r>
          </a:p>
        </p:txBody>
      </p:sp>
      <p:sp>
        <p:nvSpPr>
          <p:cNvPr id="363" name="分诊"/>
          <p:cNvSpPr txBox="1"/>
          <p:nvPr/>
        </p:nvSpPr>
        <p:spPr>
          <a:xfrm>
            <a:off x="2789262" y="9504845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分诊</a:t>
            </a:r>
          </a:p>
        </p:txBody>
      </p:sp>
      <p:sp>
        <p:nvSpPr>
          <p:cNvPr id="364" name="医疗资源"/>
          <p:cNvSpPr txBox="1"/>
          <p:nvPr/>
        </p:nvSpPr>
        <p:spPr>
          <a:xfrm>
            <a:off x="2789262" y="10150261"/>
            <a:ext cx="1741196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医疗资源</a:t>
            </a:r>
          </a:p>
        </p:txBody>
      </p:sp>
      <p:sp>
        <p:nvSpPr>
          <p:cNvPr id="365" name="矩形"/>
          <p:cNvSpPr/>
          <p:nvPr/>
        </p:nvSpPr>
        <p:spPr>
          <a:xfrm>
            <a:off x="4876629" y="4799312"/>
            <a:ext cx="2328776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66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06794" y="4935663"/>
            <a:ext cx="1104901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367" name="临床"/>
          <p:cNvSpPr txBox="1"/>
          <p:nvPr/>
        </p:nvSpPr>
        <p:spPr>
          <a:xfrm>
            <a:off x="5595694" y="6197408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368" name="Clinical"/>
          <p:cNvSpPr txBox="1"/>
          <p:nvPr/>
        </p:nvSpPr>
        <p:spPr>
          <a:xfrm>
            <a:off x="5465798" y="6721400"/>
            <a:ext cx="1034493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Clinical</a:t>
            </a:r>
          </a:p>
        </p:txBody>
      </p:sp>
      <p:sp>
        <p:nvSpPr>
          <p:cNvPr id="369" name="医嘱"/>
          <p:cNvSpPr txBox="1"/>
          <p:nvPr/>
        </p:nvSpPr>
        <p:spPr>
          <a:xfrm>
            <a:off x="5183380" y="8221678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医嘱</a:t>
            </a:r>
          </a:p>
        </p:txBody>
      </p:sp>
      <p:sp>
        <p:nvSpPr>
          <p:cNvPr id="370" name="诊断"/>
          <p:cNvSpPr txBox="1"/>
          <p:nvPr/>
        </p:nvSpPr>
        <p:spPr>
          <a:xfrm>
            <a:off x="5183380" y="8859544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诊断</a:t>
            </a:r>
          </a:p>
        </p:txBody>
      </p:sp>
      <p:sp>
        <p:nvSpPr>
          <p:cNvPr id="371" name="矩形"/>
          <p:cNvSpPr/>
          <p:nvPr/>
        </p:nvSpPr>
        <p:spPr>
          <a:xfrm>
            <a:off x="7191919" y="4799312"/>
            <a:ext cx="2332412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72" name="记录"/>
          <p:cNvSpPr txBox="1"/>
          <p:nvPr/>
        </p:nvSpPr>
        <p:spPr>
          <a:xfrm>
            <a:off x="7955904" y="616981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记录</a:t>
            </a:r>
          </a:p>
        </p:txBody>
      </p:sp>
      <p:pic>
        <p:nvPicPr>
          <p:cNvPr id="373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717056" y="4998285"/>
            <a:ext cx="1252397" cy="1240907"/>
          </a:xfrm>
          <a:prstGeom prst="rect">
            <a:avLst/>
          </a:prstGeom>
          <a:ln w="12700">
            <a:miter lim="400000"/>
          </a:ln>
        </p:spPr>
      </p:pic>
      <p:sp>
        <p:nvSpPr>
          <p:cNvPr id="374" name="Record"/>
          <p:cNvSpPr txBox="1"/>
          <p:nvPr/>
        </p:nvSpPr>
        <p:spPr>
          <a:xfrm>
            <a:off x="7808787" y="6721399"/>
            <a:ext cx="1068935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Record</a:t>
            </a:r>
          </a:p>
        </p:txBody>
      </p:sp>
      <p:sp>
        <p:nvSpPr>
          <p:cNvPr id="375" name="病历文书"/>
          <p:cNvSpPr txBox="1"/>
          <p:nvPr/>
        </p:nvSpPr>
        <p:spPr>
          <a:xfrm>
            <a:off x="7495166" y="8221678"/>
            <a:ext cx="16774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病历文书</a:t>
            </a:r>
          </a:p>
        </p:txBody>
      </p:sp>
      <p:sp>
        <p:nvSpPr>
          <p:cNvPr id="376" name="护理文书"/>
          <p:cNvSpPr txBox="1"/>
          <p:nvPr/>
        </p:nvSpPr>
        <p:spPr>
          <a:xfrm>
            <a:off x="7495166" y="8867095"/>
            <a:ext cx="16774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护理文书</a:t>
            </a:r>
          </a:p>
        </p:txBody>
      </p:sp>
      <p:sp>
        <p:nvSpPr>
          <p:cNvPr id="377" name="报表详单"/>
          <p:cNvSpPr txBox="1"/>
          <p:nvPr/>
        </p:nvSpPr>
        <p:spPr>
          <a:xfrm>
            <a:off x="7495166" y="9499810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报表详单</a:t>
            </a:r>
          </a:p>
        </p:txBody>
      </p:sp>
      <p:sp>
        <p:nvSpPr>
          <p:cNvPr id="378" name="矩形"/>
          <p:cNvSpPr/>
          <p:nvPr/>
        </p:nvSpPr>
        <p:spPr>
          <a:xfrm>
            <a:off x="9539207" y="4799312"/>
            <a:ext cx="2555702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79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124908" y="4998285"/>
            <a:ext cx="13843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知识"/>
          <p:cNvSpPr txBox="1"/>
          <p:nvPr/>
        </p:nvSpPr>
        <p:spPr>
          <a:xfrm>
            <a:off x="10416553" y="617347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</a:t>
            </a:r>
          </a:p>
        </p:txBody>
      </p:sp>
      <p:sp>
        <p:nvSpPr>
          <p:cNvPr id="381" name="Knowledge"/>
          <p:cNvSpPr txBox="1"/>
          <p:nvPr/>
        </p:nvSpPr>
        <p:spPr>
          <a:xfrm>
            <a:off x="9991636" y="6721399"/>
            <a:ext cx="1588009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Knowledge</a:t>
            </a:r>
          </a:p>
        </p:txBody>
      </p:sp>
      <p:sp>
        <p:nvSpPr>
          <p:cNvPr id="382" name="知识库"/>
          <p:cNvSpPr txBox="1"/>
          <p:nvPr/>
        </p:nvSpPr>
        <p:spPr>
          <a:xfrm>
            <a:off x="9934211" y="8214618"/>
            <a:ext cx="13726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知识库</a:t>
            </a:r>
          </a:p>
        </p:txBody>
      </p:sp>
      <p:sp>
        <p:nvSpPr>
          <p:cNvPr id="383" name="文献"/>
          <p:cNvSpPr txBox="1"/>
          <p:nvPr/>
        </p:nvSpPr>
        <p:spPr>
          <a:xfrm>
            <a:off x="9934211" y="8860035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文献</a:t>
            </a:r>
          </a:p>
        </p:txBody>
      </p:sp>
      <p:sp>
        <p:nvSpPr>
          <p:cNvPr id="384" name="教材"/>
          <p:cNvSpPr txBox="1"/>
          <p:nvPr/>
        </p:nvSpPr>
        <p:spPr>
          <a:xfrm>
            <a:off x="9934211" y="9505450"/>
            <a:ext cx="10678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教材</a:t>
            </a:r>
          </a:p>
        </p:txBody>
      </p:sp>
      <p:sp>
        <p:nvSpPr>
          <p:cNvPr id="385" name="矩形"/>
          <p:cNvSpPr/>
          <p:nvPr/>
        </p:nvSpPr>
        <p:spPr>
          <a:xfrm>
            <a:off x="12107609" y="4799312"/>
            <a:ext cx="2633355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86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829529" y="5101290"/>
            <a:ext cx="1164093" cy="1153414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护理与执行"/>
          <p:cNvSpPr txBox="1"/>
          <p:nvPr/>
        </p:nvSpPr>
        <p:spPr>
          <a:xfrm>
            <a:off x="12639028" y="6205664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护理与执行</a:t>
            </a:r>
          </a:p>
        </p:txBody>
      </p:sp>
      <p:sp>
        <p:nvSpPr>
          <p:cNvPr id="388" name="Nusing care…"/>
          <p:cNvSpPr txBox="1"/>
          <p:nvPr/>
        </p:nvSpPr>
        <p:spPr>
          <a:xfrm>
            <a:off x="12363610" y="6811158"/>
            <a:ext cx="2374208" cy="8293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Nusing care</a:t>
            </a:r>
          </a:p>
          <a:p>
            <a:pPr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execing</a:t>
            </a:r>
          </a:p>
        </p:txBody>
      </p:sp>
      <p:sp>
        <p:nvSpPr>
          <p:cNvPr id="389" name="医嘱闭环"/>
          <p:cNvSpPr txBox="1"/>
          <p:nvPr/>
        </p:nvSpPr>
        <p:spPr>
          <a:xfrm>
            <a:off x="12512459" y="8222373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医嘱闭环</a:t>
            </a:r>
          </a:p>
        </p:txBody>
      </p:sp>
      <p:sp>
        <p:nvSpPr>
          <p:cNvPr id="390" name="执行计划"/>
          <p:cNvSpPr txBox="1"/>
          <p:nvPr/>
        </p:nvSpPr>
        <p:spPr>
          <a:xfrm>
            <a:off x="12512459" y="8869560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执行计划</a:t>
            </a:r>
          </a:p>
        </p:txBody>
      </p:sp>
      <p:sp>
        <p:nvSpPr>
          <p:cNvPr id="391" name="医技"/>
          <p:cNvSpPr txBox="1"/>
          <p:nvPr/>
        </p:nvSpPr>
        <p:spPr>
          <a:xfrm>
            <a:off x="12512459" y="9504047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医技</a:t>
            </a:r>
          </a:p>
        </p:txBody>
      </p:sp>
      <p:sp>
        <p:nvSpPr>
          <p:cNvPr id="392" name="矩形"/>
          <p:cNvSpPr/>
          <p:nvPr/>
        </p:nvSpPr>
        <p:spPr>
          <a:xfrm>
            <a:off x="14749319" y="4799312"/>
            <a:ext cx="2361509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93" name="矩形"/>
          <p:cNvSpPr/>
          <p:nvPr/>
        </p:nvSpPr>
        <p:spPr>
          <a:xfrm>
            <a:off x="17092276" y="4799312"/>
            <a:ext cx="2361508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94" name="矩形"/>
          <p:cNvSpPr/>
          <p:nvPr/>
        </p:nvSpPr>
        <p:spPr>
          <a:xfrm>
            <a:off x="19450088" y="4799312"/>
            <a:ext cx="2361508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395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5237922" y="4965220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物品"/>
          <p:cNvSpPr txBox="1"/>
          <p:nvPr/>
        </p:nvSpPr>
        <p:spPr>
          <a:xfrm>
            <a:off x="15545637" y="616981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397" name="Marterial"/>
          <p:cNvSpPr txBox="1"/>
          <p:nvPr/>
        </p:nvSpPr>
        <p:spPr>
          <a:xfrm>
            <a:off x="15353342" y="6744606"/>
            <a:ext cx="1234136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Marterial</a:t>
            </a:r>
          </a:p>
        </p:txBody>
      </p:sp>
      <p:sp>
        <p:nvSpPr>
          <p:cNvPr id="398" name="耗材"/>
          <p:cNvSpPr txBox="1"/>
          <p:nvPr/>
        </p:nvSpPr>
        <p:spPr>
          <a:xfrm>
            <a:off x="15205076" y="8214013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耗材</a:t>
            </a:r>
          </a:p>
        </p:txBody>
      </p:sp>
      <p:sp>
        <p:nvSpPr>
          <p:cNvPr id="399" name="物资"/>
          <p:cNvSpPr txBox="1"/>
          <p:nvPr/>
        </p:nvSpPr>
        <p:spPr>
          <a:xfrm>
            <a:off x="15205076" y="8867973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物资</a:t>
            </a:r>
          </a:p>
        </p:txBody>
      </p:sp>
      <p:sp>
        <p:nvSpPr>
          <p:cNvPr id="400" name="药品"/>
          <p:cNvSpPr txBox="1"/>
          <p:nvPr/>
        </p:nvSpPr>
        <p:spPr>
          <a:xfrm>
            <a:off x="15205076" y="9501668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药品</a:t>
            </a:r>
          </a:p>
        </p:txBody>
      </p:sp>
      <p:pic>
        <p:nvPicPr>
          <p:cNvPr id="401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7598942" y="4918923"/>
            <a:ext cx="13716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计费与结算"/>
          <p:cNvSpPr txBox="1"/>
          <p:nvPr/>
        </p:nvSpPr>
        <p:spPr>
          <a:xfrm>
            <a:off x="17402092" y="6195215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计费与结算</a:t>
            </a:r>
          </a:p>
        </p:txBody>
      </p:sp>
      <p:sp>
        <p:nvSpPr>
          <p:cNvPr id="403" name="Billing…"/>
          <p:cNvSpPr txBox="1"/>
          <p:nvPr/>
        </p:nvSpPr>
        <p:spPr>
          <a:xfrm>
            <a:off x="17683062" y="6823497"/>
            <a:ext cx="1271627" cy="11976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Billing</a:t>
            </a:r>
          </a:p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Payment</a:t>
            </a:r>
          </a:p>
        </p:txBody>
      </p:sp>
      <p:sp>
        <p:nvSpPr>
          <p:cNvPr id="404" name="计费"/>
          <p:cNvSpPr txBox="1"/>
          <p:nvPr/>
        </p:nvSpPr>
        <p:spPr>
          <a:xfrm>
            <a:off x="17548142" y="8222557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计费</a:t>
            </a:r>
          </a:p>
        </p:txBody>
      </p:sp>
      <p:sp>
        <p:nvSpPr>
          <p:cNvPr id="405" name="结算"/>
          <p:cNvSpPr txBox="1"/>
          <p:nvPr/>
        </p:nvSpPr>
        <p:spPr>
          <a:xfrm>
            <a:off x="17548142" y="8867973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结算</a:t>
            </a:r>
          </a:p>
        </p:txBody>
      </p:sp>
      <p:sp>
        <p:nvSpPr>
          <p:cNvPr id="406" name="票据"/>
          <p:cNvSpPr txBox="1"/>
          <p:nvPr/>
        </p:nvSpPr>
        <p:spPr>
          <a:xfrm>
            <a:off x="17548142" y="9501668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票据</a:t>
            </a:r>
          </a:p>
        </p:txBody>
      </p:sp>
      <p:sp>
        <p:nvSpPr>
          <p:cNvPr id="407" name="运营"/>
          <p:cNvSpPr txBox="1"/>
          <p:nvPr/>
        </p:nvSpPr>
        <p:spPr>
          <a:xfrm>
            <a:off x="20312014" y="616981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pic>
        <p:nvPicPr>
          <p:cNvPr id="408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20041007" y="4925273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Enabling"/>
          <p:cNvSpPr txBox="1"/>
          <p:nvPr/>
        </p:nvSpPr>
        <p:spPr>
          <a:xfrm>
            <a:off x="22292067" y="6774795"/>
            <a:ext cx="123779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Enabling</a:t>
            </a:r>
          </a:p>
        </p:txBody>
      </p:sp>
      <p:sp>
        <p:nvSpPr>
          <p:cNvPr id="410" name="运营效益"/>
          <p:cNvSpPr txBox="1"/>
          <p:nvPr/>
        </p:nvSpPr>
        <p:spPr>
          <a:xfrm>
            <a:off x="19675909" y="8222557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运营效益</a:t>
            </a:r>
          </a:p>
        </p:txBody>
      </p:sp>
      <p:sp>
        <p:nvSpPr>
          <p:cNvPr id="411" name="服务效益"/>
          <p:cNvSpPr txBox="1"/>
          <p:nvPr/>
        </p:nvSpPr>
        <p:spPr>
          <a:xfrm>
            <a:off x="19675909" y="8867973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服务效益</a:t>
            </a:r>
          </a:p>
        </p:txBody>
      </p:sp>
      <p:sp>
        <p:nvSpPr>
          <p:cNvPr id="412" name="参考hl7 Rim模型和Fhir资源划分的规则.对医疗领域重新划分,不再有各种应用的边界. 通过抽象，划分出十个高内聚抽象的域. 它们要么…"/>
          <p:cNvSpPr txBox="1"/>
          <p:nvPr/>
        </p:nvSpPr>
        <p:spPr>
          <a:xfrm>
            <a:off x="762127" y="2336799"/>
            <a:ext cx="22410421" cy="17239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参考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hl7 Rim</a:t>
            </a:r>
            <a:r>
              <a:t>模型和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Fhir</a:t>
            </a:r>
            <a:r>
              <a:t>资源划分的规则.对医疗领域重新划分,不再有各种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应用</a:t>
            </a:r>
            <a:r>
              <a:t>的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边界. </a:t>
            </a:r>
            <a:r>
              <a:t>通过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抽象</a:t>
            </a:r>
            <a:r>
              <a:t>，划分出十个高内聚抽象的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域</a:t>
            </a:r>
            <a:r>
              <a:t>. 它们要么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是在不同的场景中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重复出现</a:t>
            </a:r>
            <a:r>
              <a:t>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人</a:t>
            </a:r>
            <a:r>
              <a:t>)，要么是某些医疗活动场景中活动归类的文件夹(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记录</a:t>
            </a:r>
            <a:r>
              <a:t>是电子病历文书归类的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文件夹</a:t>
            </a:r>
            <a:r>
              <a:t>).可以看到,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域</a:t>
            </a:r>
            <a:r>
              <a:t>就是把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各种资源进行高内聚.好处就是在很多场景都可以重复使用它.</a:t>
            </a:r>
          </a:p>
        </p:txBody>
      </p:sp>
      <p:sp>
        <p:nvSpPr>
          <p:cNvPr id="413" name="矩形"/>
          <p:cNvSpPr/>
          <p:nvPr/>
        </p:nvSpPr>
        <p:spPr>
          <a:xfrm>
            <a:off x="21815821" y="4799312"/>
            <a:ext cx="2146809" cy="7074478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14" name="Operate"/>
          <p:cNvSpPr txBox="1"/>
          <p:nvPr/>
        </p:nvSpPr>
        <p:spPr>
          <a:xfrm>
            <a:off x="20131099" y="6774795"/>
            <a:ext cx="117592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Operate</a:t>
            </a:r>
          </a:p>
        </p:txBody>
      </p:sp>
      <p:sp>
        <p:nvSpPr>
          <p:cNvPr id="415" name="库存管理"/>
          <p:cNvSpPr txBox="1"/>
          <p:nvPr/>
        </p:nvSpPr>
        <p:spPr>
          <a:xfrm>
            <a:off x="19675909" y="9501668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库存管理</a:t>
            </a:r>
          </a:p>
        </p:txBody>
      </p:sp>
      <p:sp>
        <p:nvSpPr>
          <p:cNvPr id="416" name="人力排班"/>
          <p:cNvSpPr txBox="1"/>
          <p:nvPr/>
        </p:nvSpPr>
        <p:spPr>
          <a:xfrm>
            <a:off x="19675909" y="10116578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人力排班</a:t>
            </a:r>
          </a:p>
        </p:txBody>
      </p:sp>
      <p:pic>
        <p:nvPicPr>
          <p:cNvPr id="417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2220029" y="4932938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赋能"/>
          <p:cNvSpPr txBox="1"/>
          <p:nvPr/>
        </p:nvSpPr>
        <p:spPr>
          <a:xfrm>
            <a:off x="22441051" y="614807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419" name="画像类"/>
          <p:cNvSpPr txBox="1"/>
          <p:nvPr/>
        </p:nvSpPr>
        <p:spPr>
          <a:xfrm>
            <a:off x="22216126" y="8216900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画像类</a:t>
            </a:r>
          </a:p>
        </p:txBody>
      </p:sp>
      <p:sp>
        <p:nvSpPr>
          <p:cNvPr id="420" name="主题类"/>
          <p:cNvSpPr txBox="1"/>
          <p:nvPr/>
        </p:nvSpPr>
        <p:spPr>
          <a:xfrm>
            <a:off x="22216126" y="8867973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主题类</a:t>
            </a:r>
          </a:p>
        </p:txBody>
      </p:sp>
      <p:sp>
        <p:nvSpPr>
          <p:cNvPr id="421" name="监测类"/>
          <p:cNvSpPr txBox="1"/>
          <p:nvPr/>
        </p:nvSpPr>
        <p:spPr>
          <a:xfrm>
            <a:off x="22216126" y="9501668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监测类</a:t>
            </a:r>
          </a:p>
        </p:txBody>
      </p:sp>
      <p:sp>
        <p:nvSpPr>
          <p:cNvPr id="422" name="线条"/>
          <p:cNvSpPr/>
          <p:nvPr/>
        </p:nvSpPr>
        <p:spPr>
          <a:xfrm>
            <a:off x="418345" y="7724436"/>
            <a:ext cx="23484443" cy="1"/>
          </a:xfrm>
          <a:prstGeom prst="line">
            <a:avLst/>
          </a:prstGeom>
          <a:ln w="38100">
            <a:solidFill>
              <a:srgbClr val="838787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矩形"/>
          <p:cNvSpPr/>
          <p:nvPr/>
        </p:nvSpPr>
        <p:spPr>
          <a:xfrm>
            <a:off x="762000" y="3784604"/>
            <a:ext cx="22730081" cy="970068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25" name="架构分解—&gt;应用架构—&gt;流程搭建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架构分解—&gt;应用架构—&gt;流程搭建</a:t>
            </a:r>
          </a:p>
        </p:txBody>
      </p:sp>
      <p:sp>
        <p:nvSpPr>
          <p:cNvPr id="426" name="以门诊就诊为例。这里同样参考了Fhir Profile标准 .十个域之间的交互和协同构成了不同的业务场景."/>
          <p:cNvSpPr txBox="1"/>
          <p:nvPr/>
        </p:nvSpPr>
        <p:spPr>
          <a:xfrm>
            <a:off x="762000" y="2342325"/>
            <a:ext cx="2147097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</a:rPr>
              <a:t>以门诊就诊为例。这里同样参考了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Fhir Profile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标准 .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十个域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之间的交互和协同构成了不同的业务场景.</a:t>
            </a:r>
          </a:p>
        </p:txBody>
      </p:sp>
      <p:sp>
        <p:nvSpPr>
          <p:cNvPr id="427" name="知识"/>
          <p:cNvSpPr/>
          <p:nvPr/>
        </p:nvSpPr>
        <p:spPr>
          <a:xfrm>
            <a:off x="7389756" y="4257472"/>
            <a:ext cx="1888433" cy="1028701"/>
          </a:xfrm>
          <a:prstGeom prst="rect">
            <a:avLst/>
          </a:prstGeom>
          <a:solidFill>
            <a:srgbClr val="942192">
              <a:alpha val="55639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</a:t>
            </a:r>
          </a:p>
        </p:txBody>
      </p:sp>
      <p:sp>
        <p:nvSpPr>
          <p:cNvPr id="428" name="临床"/>
          <p:cNvSpPr/>
          <p:nvPr/>
        </p:nvSpPr>
        <p:spPr>
          <a:xfrm>
            <a:off x="7386781" y="6504593"/>
            <a:ext cx="1888433" cy="1028701"/>
          </a:xfrm>
          <a:prstGeom prst="rect">
            <a:avLst/>
          </a:prstGeom>
          <a:solidFill>
            <a:srgbClr val="FF9300">
              <a:alpha val="7448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429" name="知识辅助"/>
          <p:cNvSpPr/>
          <p:nvPr/>
        </p:nvSpPr>
        <p:spPr>
          <a:xfrm>
            <a:off x="7517969" y="5368912"/>
            <a:ext cx="1699005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知识辅助</a:t>
            </a:r>
          </a:p>
        </p:txBody>
      </p:sp>
      <p:sp>
        <p:nvSpPr>
          <p:cNvPr id="430" name="线条"/>
          <p:cNvSpPr/>
          <p:nvPr/>
        </p:nvSpPr>
        <p:spPr>
          <a:xfrm>
            <a:off x="8330998" y="5272808"/>
            <a:ext cx="1" cy="1243562"/>
          </a:xfrm>
          <a:prstGeom prst="line">
            <a:avLst/>
          </a:prstGeom>
          <a:ln w="254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31" name="护理执行"/>
          <p:cNvSpPr/>
          <p:nvPr/>
        </p:nvSpPr>
        <p:spPr>
          <a:xfrm>
            <a:off x="15141892" y="6610350"/>
            <a:ext cx="1888434" cy="1028700"/>
          </a:xfrm>
          <a:prstGeom prst="rect">
            <a:avLst/>
          </a:prstGeom>
          <a:solidFill>
            <a:srgbClr val="FFFB00">
              <a:alpha val="48798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3400"/>
              <a:t>护理执</a:t>
            </a:r>
            <a:r>
              <a:t>行</a:t>
            </a:r>
          </a:p>
        </p:txBody>
      </p:sp>
      <p:sp>
        <p:nvSpPr>
          <p:cNvPr id="432" name="线条"/>
          <p:cNvSpPr/>
          <p:nvPr/>
        </p:nvSpPr>
        <p:spPr>
          <a:xfrm>
            <a:off x="9255945" y="4696372"/>
            <a:ext cx="6851898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33" name="线条"/>
          <p:cNvSpPr/>
          <p:nvPr/>
        </p:nvSpPr>
        <p:spPr>
          <a:xfrm>
            <a:off x="16086108" y="4702996"/>
            <a:ext cx="1" cy="1964115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34" name="知识辅助"/>
          <p:cNvSpPr/>
          <p:nvPr/>
        </p:nvSpPr>
        <p:spPr>
          <a:xfrm>
            <a:off x="10946577" y="4176741"/>
            <a:ext cx="3433965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知识辅助</a:t>
            </a:r>
          </a:p>
        </p:txBody>
      </p:sp>
      <p:sp>
        <p:nvSpPr>
          <p:cNvPr id="435" name="就诊"/>
          <p:cNvSpPr/>
          <p:nvPr/>
        </p:nvSpPr>
        <p:spPr>
          <a:xfrm>
            <a:off x="1720734" y="6518909"/>
            <a:ext cx="1888434" cy="1028701"/>
          </a:xfrm>
          <a:prstGeom prst="rect">
            <a:avLst/>
          </a:prstGeom>
          <a:solidFill>
            <a:srgbClr val="FF9300">
              <a:alpha val="4098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436" name="线条"/>
          <p:cNvSpPr/>
          <p:nvPr/>
        </p:nvSpPr>
        <p:spPr>
          <a:xfrm>
            <a:off x="3603567" y="7033259"/>
            <a:ext cx="3788815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37" name="就诊信息登记"/>
          <p:cNvSpPr/>
          <p:nvPr/>
        </p:nvSpPr>
        <p:spPr>
          <a:xfrm>
            <a:off x="4276507" y="6497377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就诊信息登记</a:t>
            </a:r>
          </a:p>
        </p:txBody>
      </p:sp>
      <p:sp>
        <p:nvSpPr>
          <p:cNvPr id="438" name="线条"/>
          <p:cNvSpPr/>
          <p:nvPr/>
        </p:nvSpPr>
        <p:spPr>
          <a:xfrm flipH="1">
            <a:off x="9283455" y="6766559"/>
            <a:ext cx="5817090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39" name="诊断信息"/>
          <p:cNvSpPr/>
          <p:nvPr/>
        </p:nvSpPr>
        <p:spPr>
          <a:xfrm>
            <a:off x="11289737" y="5810653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诊断信息</a:t>
            </a:r>
          </a:p>
        </p:txBody>
      </p:sp>
      <p:sp>
        <p:nvSpPr>
          <p:cNvPr id="440" name="就诊信息"/>
          <p:cNvSpPr/>
          <p:nvPr/>
        </p:nvSpPr>
        <p:spPr>
          <a:xfrm>
            <a:off x="11302961" y="6230677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就诊信息</a:t>
            </a:r>
          </a:p>
        </p:txBody>
      </p:sp>
      <p:sp>
        <p:nvSpPr>
          <p:cNvPr id="441" name="人"/>
          <p:cNvSpPr/>
          <p:nvPr/>
        </p:nvSpPr>
        <p:spPr>
          <a:xfrm>
            <a:off x="1611284" y="9158200"/>
            <a:ext cx="1888433" cy="1462890"/>
          </a:xfrm>
          <a:prstGeom prst="rect">
            <a:avLst/>
          </a:prstGeom>
          <a:solidFill>
            <a:srgbClr val="FFFB00">
              <a:alpha val="66877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442" name="患者基本信息"/>
          <p:cNvSpPr/>
          <p:nvPr/>
        </p:nvSpPr>
        <p:spPr>
          <a:xfrm>
            <a:off x="1720734" y="8107737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443" name="线条"/>
          <p:cNvSpPr/>
          <p:nvPr/>
        </p:nvSpPr>
        <p:spPr>
          <a:xfrm flipV="1">
            <a:off x="2664950" y="7539355"/>
            <a:ext cx="1" cy="1600778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44" name="线条"/>
          <p:cNvSpPr/>
          <p:nvPr/>
        </p:nvSpPr>
        <p:spPr>
          <a:xfrm>
            <a:off x="7733866" y="7717962"/>
            <a:ext cx="1" cy="102870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45" name="物品医嘱信息"/>
          <p:cNvSpPr/>
          <p:nvPr/>
        </p:nvSpPr>
        <p:spPr>
          <a:xfrm>
            <a:off x="5778269" y="8107737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物品医嘱信息</a:t>
            </a:r>
          </a:p>
        </p:txBody>
      </p:sp>
      <p:sp>
        <p:nvSpPr>
          <p:cNvPr id="446" name="记录"/>
          <p:cNvSpPr/>
          <p:nvPr/>
        </p:nvSpPr>
        <p:spPr>
          <a:xfrm>
            <a:off x="7281544" y="11291627"/>
            <a:ext cx="1888433" cy="1798725"/>
          </a:xfrm>
          <a:prstGeom prst="rect">
            <a:avLst/>
          </a:prstGeom>
          <a:solidFill>
            <a:srgbClr val="00F900">
              <a:alpha val="3603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记录</a:t>
            </a:r>
          </a:p>
        </p:txBody>
      </p:sp>
      <p:sp>
        <p:nvSpPr>
          <p:cNvPr id="447" name="线条"/>
          <p:cNvSpPr/>
          <p:nvPr/>
        </p:nvSpPr>
        <p:spPr>
          <a:xfrm>
            <a:off x="8600233" y="7717963"/>
            <a:ext cx="1" cy="3492270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48" name="医嘱…"/>
          <p:cNvSpPr/>
          <p:nvPr/>
        </p:nvSpPr>
        <p:spPr>
          <a:xfrm>
            <a:off x="8806815" y="10407130"/>
            <a:ext cx="794443" cy="76754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医嘱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病历</a:t>
            </a:r>
          </a:p>
        </p:txBody>
      </p:sp>
      <p:sp>
        <p:nvSpPr>
          <p:cNvPr id="449" name="计费…"/>
          <p:cNvSpPr/>
          <p:nvPr/>
        </p:nvSpPr>
        <p:spPr>
          <a:xfrm>
            <a:off x="15141892" y="9211696"/>
            <a:ext cx="1888434" cy="1355898"/>
          </a:xfrm>
          <a:prstGeom prst="rect">
            <a:avLst/>
          </a:prstGeom>
          <a:solidFill>
            <a:srgbClr val="AA7942">
              <a:alpha val="2879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计费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结算</a:t>
            </a:r>
          </a:p>
        </p:txBody>
      </p:sp>
      <p:sp>
        <p:nvSpPr>
          <p:cNvPr id="450" name="医嘱…"/>
          <p:cNvSpPr/>
          <p:nvPr/>
        </p:nvSpPr>
        <p:spPr>
          <a:xfrm>
            <a:off x="16120918" y="7724385"/>
            <a:ext cx="794443" cy="123071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医嘱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执行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信息</a:t>
            </a:r>
          </a:p>
        </p:txBody>
      </p:sp>
      <p:sp>
        <p:nvSpPr>
          <p:cNvPr id="451" name="线条"/>
          <p:cNvSpPr/>
          <p:nvPr/>
        </p:nvSpPr>
        <p:spPr>
          <a:xfrm>
            <a:off x="16086109" y="7672618"/>
            <a:ext cx="1" cy="150551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52" name="线条"/>
          <p:cNvSpPr/>
          <p:nvPr/>
        </p:nvSpPr>
        <p:spPr>
          <a:xfrm>
            <a:off x="9272082" y="9726046"/>
            <a:ext cx="5872943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53" name="发票信息  商品费用信息"/>
          <p:cNvSpPr/>
          <p:nvPr/>
        </p:nvSpPr>
        <p:spPr>
          <a:xfrm>
            <a:off x="10500490" y="9232091"/>
            <a:ext cx="3493376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发票信息  商品费用信息</a:t>
            </a:r>
          </a:p>
        </p:txBody>
      </p:sp>
      <p:sp>
        <p:nvSpPr>
          <p:cNvPr id="454" name="线条"/>
          <p:cNvSpPr/>
          <p:nvPr/>
        </p:nvSpPr>
        <p:spPr>
          <a:xfrm>
            <a:off x="3458253" y="10331507"/>
            <a:ext cx="11721321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55" name="患者基本信息"/>
          <p:cNvSpPr/>
          <p:nvPr/>
        </p:nvSpPr>
        <p:spPr>
          <a:xfrm>
            <a:off x="12343144" y="9865062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456" name="线条"/>
          <p:cNvSpPr/>
          <p:nvPr/>
        </p:nvSpPr>
        <p:spPr>
          <a:xfrm>
            <a:off x="15400308" y="7681717"/>
            <a:ext cx="1" cy="1230717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57" name="线条"/>
          <p:cNvSpPr/>
          <p:nvPr/>
        </p:nvSpPr>
        <p:spPr>
          <a:xfrm flipH="1" flipV="1">
            <a:off x="9266088" y="8890375"/>
            <a:ext cx="6154165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58" name="领药信息"/>
          <p:cNvSpPr/>
          <p:nvPr/>
        </p:nvSpPr>
        <p:spPr>
          <a:xfrm>
            <a:off x="9375530" y="8019284"/>
            <a:ext cx="1888433" cy="46401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领药信息</a:t>
            </a:r>
          </a:p>
        </p:txBody>
      </p:sp>
      <p:sp>
        <p:nvSpPr>
          <p:cNvPr id="459" name="执行信息"/>
          <p:cNvSpPr/>
          <p:nvPr/>
        </p:nvSpPr>
        <p:spPr>
          <a:xfrm>
            <a:off x="9375530" y="8402939"/>
            <a:ext cx="1888433" cy="46401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执行信息</a:t>
            </a:r>
          </a:p>
        </p:txBody>
      </p:sp>
      <p:sp>
        <p:nvSpPr>
          <p:cNvPr id="460" name="运营"/>
          <p:cNvSpPr/>
          <p:nvPr/>
        </p:nvSpPr>
        <p:spPr>
          <a:xfrm>
            <a:off x="13113222" y="11233150"/>
            <a:ext cx="1888434" cy="1131975"/>
          </a:xfrm>
          <a:prstGeom prst="rect">
            <a:avLst/>
          </a:prstGeom>
          <a:solidFill>
            <a:srgbClr val="0433FF">
              <a:alpha val="68477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sp>
        <p:nvSpPr>
          <p:cNvPr id="461" name="线条"/>
          <p:cNvSpPr/>
          <p:nvPr/>
        </p:nvSpPr>
        <p:spPr>
          <a:xfrm>
            <a:off x="9219276" y="7208448"/>
            <a:ext cx="5198527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62" name="线条"/>
          <p:cNvSpPr/>
          <p:nvPr/>
        </p:nvSpPr>
        <p:spPr>
          <a:xfrm>
            <a:off x="14420792" y="7191258"/>
            <a:ext cx="1" cy="400089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63" name="诊断信息"/>
          <p:cNvSpPr/>
          <p:nvPr/>
        </p:nvSpPr>
        <p:spPr>
          <a:xfrm>
            <a:off x="12943630" y="7260070"/>
            <a:ext cx="1378990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诊断信息</a:t>
            </a:r>
          </a:p>
        </p:txBody>
      </p:sp>
      <p:sp>
        <p:nvSpPr>
          <p:cNvPr id="464" name="医嘱信息"/>
          <p:cNvSpPr/>
          <p:nvPr/>
        </p:nvSpPr>
        <p:spPr>
          <a:xfrm>
            <a:off x="12943630" y="7643725"/>
            <a:ext cx="1378990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医嘱信息</a:t>
            </a:r>
          </a:p>
        </p:txBody>
      </p:sp>
      <p:sp>
        <p:nvSpPr>
          <p:cNvPr id="465" name="线条"/>
          <p:cNvSpPr/>
          <p:nvPr/>
        </p:nvSpPr>
        <p:spPr>
          <a:xfrm>
            <a:off x="16086108" y="10606516"/>
            <a:ext cx="1" cy="2272628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66" name="线条"/>
          <p:cNvSpPr/>
          <p:nvPr/>
        </p:nvSpPr>
        <p:spPr>
          <a:xfrm flipH="1" flipV="1">
            <a:off x="9237611" y="12869112"/>
            <a:ext cx="6851899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67" name="执行记录信息"/>
          <p:cNvSpPr/>
          <p:nvPr/>
        </p:nvSpPr>
        <p:spPr>
          <a:xfrm>
            <a:off x="11302961" y="1294346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执行记录信息</a:t>
            </a:r>
          </a:p>
        </p:txBody>
      </p:sp>
      <p:sp>
        <p:nvSpPr>
          <p:cNvPr id="468" name="费用记录信息"/>
          <p:cNvSpPr/>
          <p:nvPr/>
        </p:nvSpPr>
        <p:spPr>
          <a:xfrm>
            <a:off x="11264337" y="12326937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费用记录信息</a:t>
            </a:r>
          </a:p>
        </p:txBody>
      </p:sp>
      <p:sp>
        <p:nvSpPr>
          <p:cNvPr id="469" name="线条"/>
          <p:cNvSpPr/>
          <p:nvPr/>
        </p:nvSpPr>
        <p:spPr>
          <a:xfrm flipH="1">
            <a:off x="9192568" y="11788970"/>
            <a:ext cx="3898064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70" name="协同记录信息"/>
          <p:cNvSpPr/>
          <p:nvPr/>
        </p:nvSpPr>
        <p:spPr>
          <a:xfrm>
            <a:off x="10430754" y="11233150"/>
            <a:ext cx="1888434" cy="46401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协同记录信息</a:t>
            </a:r>
          </a:p>
        </p:txBody>
      </p:sp>
      <p:sp>
        <p:nvSpPr>
          <p:cNvPr id="471" name="线条"/>
          <p:cNvSpPr/>
          <p:nvPr/>
        </p:nvSpPr>
        <p:spPr>
          <a:xfrm>
            <a:off x="3497652" y="9421148"/>
            <a:ext cx="3788815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472" name="患者基本信息"/>
          <p:cNvSpPr/>
          <p:nvPr/>
        </p:nvSpPr>
        <p:spPr>
          <a:xfrm>
            <a:off x="3848792" y="8907375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473" name="金额变动信息"/>
          <p:cNvSpPr/>
          <p:nvPr/>
        </p:nvSpPr>
        <p:spPr>
          <a:xfrm>
            <a:off x="3848792" y="9847175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金额变动信息</a:t>
            </a:r>
          </a:p>
        </p:txBody>
      </p:sp>
      <p:pic>
        <p:nvPicPr>
          <p:cNvPr id="474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55111" y="4961988"/>
            <a:ext cx="5927446" cy="31061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77" name="图像"/>
          <p:cNvGrpSpPr/>
          <p:nvPr/>
        </p:nvGrpSpPr>
        <p:grpSpPr>
          <a:xfrm>
            <a:off x="17315884" y="9578728"/>
            <a:ext cx="5805899" cy="3679960"/>
            <a:chOff x="0" y="0"/>
            <a:chExt cx="5805897" cy="3679959"/>
          </a:xfrm>
        </p:grpSpPr>
        <p:pic>
          <p:nvPicPr>
            <p:cNvPr id="476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65100"/>
              <a:ext cx="5526498" cy="334976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75" name="图像" descr="图像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805898" cy="3679960"/>
            </a:xfrm>
            <a:prstGeom prst="rect">
              <a:avLst/>
            </a:prstGeom>
            <a:effectLst/>
          </p:spPr>
        </p:pic>
      </p:grpSp>
      <p:sp>
        <p:nvSpPr>
          <p:cNvPr id="478" name="fhir资源模板"/>
          <p:cNvSpPr/>
          <p:nvPr/>
        </p:nvSpPr>
        <p:spPr>
          <a:xfrm>
            <a:off x="18730421" y="3894397"/>
            <a:ext cx="3433965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fhir资源模板</a:t>
            </a:r>
          </a:p>
        </p:txBody>
      </p:sp>
      <p:sp>
        <p:nvSpPr>
          <p:cNvPr id="479" name="profile模板"/>
          <p:cNvSpPr/>
          <p:nvPr/>
        </p:nvSpPr>
        <p:spPr>
          <a:xfrm>
            <a:off x="18303298" y="8376025"/>
            <a:ext cx="4064693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profile模板</a:t>
            </a:r>
          </a:p>
        </p:txBody>
      </p:sp>
      <p:sp>
        <p:nvSpPr>
          <p:cNvPr id="480" name="物品"/>
          <p:cNvSpPr/>
          <p:nvPr/>
        </p:nvSpPr>
        <p:spPr>
          <a:xfrm>
            <a:off x="7386781" y="8741294"/>
            <a:ext cx="1888433" cy="1445607"/>
          </a:xfrm>
          <a:prstGeom prst="rect">
            <a:avLst/>
          </a:prstGeom>
          <a:solidFill>
            <a:srgbClr val="FF2600">
              <a:alpha val="48030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矩形"/>
          <p:cNvSpPr/>
          <p:nvPr/>
        </p:nvSpPr>
        <p:spPr>
          <a:xfrm>
            <a:off x="793925" y="4308657"/>
            <a:ext cx="22799040" cy="9256072"/>
          </a:xfrm>
          <a:prstGeom prst="rect">
            <a:avLst/>
          </a:prstGeom>
          <a:solidFill>
            <a:srgbClr val="000000"/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grpSp>
        <p:nvGrpSpPr>
          <p:cNvPr id="485" name="成组"/>
          <p:cNvGrpSpPr/>
          <p:nvPr/>
        </p:nvGrpSpPr>
        <p:grpSpPr>
          <a:xfrm>
            <a:off x="1469004" y="4321174"/>
            <a:ext cx="3541819" cy="913252"/>
            <a:chOff x="0" y="0"/>
            <a:chExt cx="3541817" cy="913250"/>
          </a:xfrm>
        </p:grpSpPr>
        <p:sp>
          <p:nvSpPr>
            <p:cNvPr id="483" name="临床科室医生"/>
            <p:cNvSpPr/>
            <p:nvPr/>
          </p:nvSpPr>
          <p:spPr>
            <a:xfrm>
              <a:off x="0" y="0"/>
              <a:ext cx="3541818" cy="91325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9300">
                      <a:alpha val="8692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   临床科室医生</a:t>
              </a:r>
            </a:p>
          </p:txBody>
        </p:sp>
        <p:pic>
          <p:nvPicPr>
            <p:cNvPr id="484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663697" y="166247"/>
              <a:ext cx="743893" cy="73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86" name="架构分解—&gt;应用架构—&gt;应用搭建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架构分解—&gt;应用架构—&gt;应用搭建</a:t>
            </a:r>
          </a:p>
        </p:txBody>
      </p:sp>
      <p:sp>
        <p:nvSpPr>
          <p:cNvPr id="487" name="应用架构以业务架构的域作为基础,建立医院管理的闭环簇,配合医院管理标准,支撑医院核心六大能力,赋能医院运营,管理,服务.它的所有…"/>
          <p:cNvSpPr txBox="1"/>
          <p:nvPr/>
        </p:nvSpPr>
        <p:spPr>
          <a:xfrm>
            <a:off x="761267" y="2336799"/>
            <a:ext cx="22784563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应用架构以业务架构的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域</a:t>
            </a:r>
            <a:r>
              <a:t>作为基础,建立医院管理的闭环簇,配合医院管理标准,支撑医院核心六大能力,赋能医院运营,管理,服务.它的所有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能力来自于数据架构层面的支撑.</a:t>
            </a:r>
          </a:p>
        </p:txBody>
      </p:sp>
      <p:sp>
        <p:nvSpPr>
          <p:cNvPr id="488" name="护理管理"/>
          <p:cNvSpPr/>
          <p:nvPr/>
        </p:nvSpPr>
        <p:spPr>
          <a:xfrm>
            <a:off x="1465260" y="6016638"/>
            <a:ext cx="3731752" cy="7338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护理管理</a:t>
            </a:r>
          </a:p>
        </p:txBody>
      </p:sp>
      <p:sp>
        <p:nvSpPr>
          <p:cNvPr id="489" name="人"/>
          <p:cNvSpPr/>
          <p:nvPr/>
        </p:nvSpPr>
        <p:spPr>
          <a:xfrm>
            <a:off x="1453946" y="6769876"/>
            <a:ext cx="1850506" cy="27179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490" name="基本信息"/>
          <p:cNvSpPr/>
          <p:nvPr/>
        </p:nvSpPr>
        <p:spPr>
          <a:xfrm>
            <a:off x="1817397" y="7321980"/>
            <a:ext cx="1149005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基本信息</a:t>
            </a:r>
          </a:p>
        </p:txBody>
      </p:sp>
      <p:sp>
        <p:nvSpPr>
          <p:cNvPr id="491" name="健康摘要"/>
          <p:cNvSpPr/>
          <p:nvPr/>
        </p:nvSpPr>
        <p:spPr>
          <a:xfrm>
            <a:off x="1817397" y="7788879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健康摘要</a:t>
            </a:r>
          </a:p>
        </p:txBody>
      </p:sp>
      <p:sp>
        <p:nvSpPr>
          <p:cNvPr id="492" name="健康账户"/>
          <p:cNvSpPr/>
          <p:nvPr/>
        </p:nvSpPr>
        <p:spPr>
          <a:xfrm>
            <a:off x="1817397" y="8289893"/>
            <a:ext cx="1149005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健康账户</a:t>
            </a:r>
          </a:p>
        </p:txBody>
      </p:sp>
      <p:sp>
        <p:nvSpPr>
          <p:cNvPr id="493" name="其它信息"/>
          <p:cNvSpPr/>
          <p:nvPr/>
        </p:nvSpPr>
        <p:spPr>
          <a:xfrm>
            <a:off x="1817397" y="8779364"/>
            <a:ext cx="1149005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其它信息</a:t>
            </a:r>
          </a:p>
        </p:txBody>
      </p:sp>
      <p:sp>
        <p:nvSpPr>
          <p:cNvPr id="494" name="就诊"/>
          <p:cNvSpPr/>
          <p:nvPr/>
        </p:nvSpPr>
        <p:spPr>
          <a:xfrm>
            <a:off x="3325522" y="6769876"/>
            <a:ext cx="1850506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495" name="挂号预约"/>
          <p:cNvSpPr/>
          <p:nvPr/>
        </p:nvSpPr>
        <p:spPr>
          <a:xfrm>
            <a:off x="3676272" y="7339039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挂号预约</a:t>
            </a:r>
          </a:p>
        </p:txBody>
      </p:sp>
      <p:sp>
        <p:nvSpPr>
          <p:cNvPr id="496" name="转入院"/>
          <p:cNvSpPr/>
          <p:nvPr/>
        </p:nvSpPr>
        <p:spPr>
          <a:xfrm>
            <a:off x="3676272" y="7805937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转入院</a:t>
            </a:r>
          </a:p>
        </p:txBody>
      </p:sp>
      <p:sp>
        <p:nvSpPr>
          <p:cNvPr id="497" name="分诊"/>
          <p:cNvSpPr/>
          <p:nvPr/>
        </p:nvSpPr>
        <p:spPr>
          <a:xfrm>
            <a:off x="3676272" y="8345052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分诊</a:t>
            </a:r>
          </a:p>
        </p:txBody>
      </p:sp>
      <p:sp>
        <p:nvSpPr>
          <p:cNvPr id="498" name="医疗资源"/>
          <p:cNvSpPr/>
          <p:nvPr/>
        </p:nvSpPr>
        <p:spPr>
          <a:xfrm>
            <a:off x="3676272" y="8796423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医疗资源</a:t>
            </a:r>
          </a:p>
        </p:txBody>
      </p:sp>
      <p:sp>
        <p:nvSpPr>
          <p:cNvPr id="499" name="临床"/>
          <p:cNvSpPr/>
          <p:nvPr/>
        </p:nvSpPr>
        <p:spPr>
          <a:xfrm>
            <a:off x="5176546" y="6744476"/>
            <a:ext cx="1821414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500" name="医嘱"/>
          <p:cNvSpPr/>
          <p:nvPr/>
        </p:nvSpPr>
        <p:spPr>
          <a:xfrm>
            <a:off x="5522448" y="7339039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医嘱</a:t>
            </a:r>
          </a:p>
        </p:txBody>
      </p:sp>
      <p:sp>
        <p:nvSpPr>
          <p:cNvPr id="501" name="诊断"/>
          <p:cNvSpPr/>
          <p:nvPr/>
        </p:nvSpPr>
        <p:spPr>
          <a:xfrm>
            <a:off x="5512751" y="7854531"/>
            <a:ext cx="1149005" cy="510507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</a:t>
            </a:r>
          </a:p>
        </p:txBody>
      </p:sp>
      <p:sp>
        <p:nvSpPr>
          <p:cNvPr id="502" name="记录"/>
          <p:cNvSpPr/>
          <p:nvPr/>
        </p:nvSpPr>
        <p:spPr>
          <a:xfrm>
            <a:off x="7021180" y="6750633"/>
            <a:ext cx="1910566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记录</a:t>
            </a:r>
          </a:p>
        </p:txBody>
      </p:sp>
      <p:sp>
        <p:nvSpPr>
          <p:cNvPr id="503" name="病历文书"/>
          <p:cNvSpPr/>
          <p:nvPr/>
        </p:nvSpPr>
        <p:spPr>
          <a:xfrm>
            <a:off x="7470212" y="7313359"/>
            <a:ext cx="1149004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病历文书</a:t>
            </a:r>
          </a:p>
        </p:txBody>
      </p:sp>
      <p:sp>
        <p:nvSpPr>
          <p:cNvPr id="504" name="护理文书"/>
          <p:cNvSpPr/>
          <p:nvPr/>
        </p:nvSpPr>
        <p:spPr>
          <a:xfrm>
            <a:off x="7470212" y="7780257"/>
            <a:ext cx="1149004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护理文书</a:t>
            </a:r>
          </a:p>
        </p:txBody>
      </p:sp>
      <p:sp>
        <p:nvSpPr>
          <p:cNvPr id="505" name="报表详单"/>
          <p:cNvSpPr/>
          <p:nvPr/>
        </p:nvSpPr>
        <p:spPr>
          <a:xfrm>
            <a:off x="7470213" y="8281272"/>
            <a:ext cx="1149004" cy="55874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报表详单</a:t>
            </a:r>
          </a:p>
        </p:txBody>
      </p:sp>
      <p:sp>
        <p:nvSpPr>
          <p:cNvPr id="506" name="知识"/>
          <p:cNvSpPr/>
          <p:nvPr/>
        </p:nvSpPr>
        <p:spPr>
          <a:xfrm>
            <a:off x="8934677" y="6749992"/>
            <a:ext cx="1910566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</a:t>
            </a:r>
          </a:p>
        </p:txBody>
      </p:sp>
      <p:sp>
        <p:nvSpPr>
          <p:cNvPr id="507" name="知识库"/>
          <p:cNvSpPr/>
          <p:nvPr/>
        </p:nvSpPr>
        <p:spPr>
          <a:xfrm>
            <a:off x="9280580" y="7331854"/>
            <a:ext cx="1149004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知识库</a:t>
            </a:r>
          </a:p>
        </p:txBody>
      </p:sp>
      <p:sp>
        <p:nvSpPr>
          <p:cNvPr id="508" name="文献"/>
          <p:cNvSpPr/>
          <p:nvPr/>
        </p:nvSpPr>
        <p:spPr>
          <a:xfrm>
            <a:off x="9280580" y="7798752"/>
            <a:ext cx="1149004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文献</a:t>
            </a:r>
          </a:p>
        </p:txBody>
      </p:sp>
      <p:sp>
        <p:nvSpPr>
          <p:cNvPr id="509" name="教材"/>
          <p:cNvSpPr/>
          <p:nvPr/>
        </p:nvSpPr>
        <p:spPr>
          <a:xfrm>
            <a:off x="9280580" y="8299767"/>
            <a:ext cx="1149004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教材</a:t>
            </a:r>
          </a:p>
        </p:txBody>
      </p:sp>
      <p:sp>
        <p:nvSpPr>
          <p:cNvPr id="510" name="其它"/>
          <p:cNvSpPr/>
          <p:nvPr/>
        </p:nvSpPr>
        <p:spPr>
          <a:xfrm>
            <a:off x="9280580" y="8789238"/>
            <a:ext cx="1149004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其它</a:t>
            </a:r>
          </a:p>
        </p:txBody>
      </p:sp>
      <p:sp>
        <p:nvSpPr>
          <p:cNvPr id="511" name="护理与执行"/>
          <p:cNvSpPr/>
          <p:nvPr/>
        </p:nvSpPr>
        <p:spPr>
          <a:xfrm>
            <a:off x="10862601" y="6750633"/>
            <a:ext cx="1979199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护理与执行</a:t>
            </a:r>
          </a:p>
        </p:txBody>
      </p:sp>
      <p:sp>
        <p:nvSpPr>
          <p:cNvPr id="512" name="医嘱闭环"/>
          <p:cNvSpPr/>
          <p:nvPr/>
        </p:nvSpPr>
        <p:spPr>
          <a:xfrm>
            <a:off x="11297402" y="7345196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医嘱闭环</a:t>
            </a:r>
          </a:p>
        </p:txBody>
      </p:sp>
      <p:sp>
        <p:nvSpPr>
          <p:cNvPr id="513" name="执行计划"/>
          <p:cNvSpPr/>
          <p:nvPr/>
        </p:nvSpPr>
        <p:spPr>
          <a:xfrm>
            <a:off x="11297402" y="7812094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执行计划</a:t>
            </a:r>
          </a:p>
        </p:txBody>
      </p:sp>
      <p:sp>
        <p:nvSpPr>
          <p:cNvPr id="514" name="医技"/>
          <p:cNvSpPr/>
          <p:nvPr/>
        </p:nvSpPr>
        <p:spPr>
          <a:xfrm>
            <a:off x="11297402" y="8313109"/>
            <a:ext cx="1149005" cy="48276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医技</a:t>
            </a:r>
          </a:p>
        </p:txBody>
      </p:sp>
      <p:sp>
        <p:nvSpPr>
          <p:cNvPr id="515" name="物品"/>
          <p:cNvSpPr/>
          <p:nvPr/>
        </p:nvSpPr>
        <p:spPr>
          <a:xfrm>
            <a:off x="12843316" y="6741503"/>
            <a:ext cx="2201257" cy="2730616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516" name="耗材"/>
          <p:cNvSpPr/>
          <p:nvPr/>
        </p:nvSpPr>
        <p:spPr>
          <a:xfrm>
            <a:off x="13382142" y="7350844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耗材</a:t>
            </a:r>
          </a:p>
        </p:txBody>
      </p:sp>
      <p:sp>
        <p:nvSpPr>
          <p:cNvPr id="517" name="物资"/>
          <p:cNvSpPr/>
          <p:nvPr/>
        </p:nvSpPr>
        <p:spPr>
          <a:xfrm>
            <a:off x="13382142" y="7817742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物资</a:t>
            </a:r>
          </a:p>
        </p:txBody>
      </p:sp>
      <p:sp>
        <p:nvSpPr>
          <p:cNvPr id="518" name="药品"/>
          <p:cNvSpPr/>
          <p:nvPr/>
        </p:nvSpPr>
        <p:spPr>
          <a:xfrm>
            <a:off x="13356742" y="8318757"/>
            <a:ext cx="1174405" cy="482761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药品</a:t>
            </a:r>
          </a:p>
        </p:txBody>
      </p:sp>
      <p:sp>
        <p:nvSpPr>
          <p:cNvPr id="519" name="计费与结算"/>
          <p:cNvSpPr/>
          <p:nvPr/>
        </p:nvSpPr>
        <p:spPr>
          <a:xfrm>
            <a:off x="15046089" y="6741384"/>
            <a:ext cx="2201258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计费与结算</a:t>
            </a:r>
          </a:p>
        </p:txBody>
      </p:sp>
      <p:sp>
        <p:nvSpPr>
          <p:cNvPr id="520" name="计费"/>
          <p:cNvSpPr/>
          <p:nvPr/>
        </p:nvSpPr>
        <p:spPr>
          <a:xfrm>
            <a:off x="15649311" y="7375198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</a:t>
            </a:r>
          </a:p>
        </p:txBody>
      </p:sp>
      <p:sp>
        <p:nvSpPr>
          <p:cNvPr id="521" name="结算"/>
          <p:cNvSpPr/>
          <p:nvPr/>
        </p:nvSpPr>
        <p:spPr>
          <a:xfrm>
            <a:off x="15649311" y="7842096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结算</a:t>
            </a:r>
          </a:p>
        </p:txBody>
      </p:sp>
      <p:sp>
        <p:nvSpPr>
          <p:cNvPr id="522" name="票据"/>
          <p:cNvSpPr/>
          <p:nvPr/>
        </p:nvSpPr>
        <p:spPr>
          <a:xfrm>
            <a:off x="15649311" y="8343111"/>
            <a:ext cx="1149005" cy="49874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票据</a:t>
            </a:r>
          </a:p>
        </p:txBody>
      </p:sp>
      <p:sp>
        <p:nvSpPr>
          <p:cNvPr id="523" name="运营"/>
          <p:cNvSpPr/>
          <p:nvPr/>
        </p:nvSpPr>
        <p:spPr>
          <a:xfrm>
            <a:off x="17237952" y="6737933"/>
            <a:ext cx="1850506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sp>
        <p:nvSpPr>
          <p:cNvPr id="524" name="运营效益"/>
          <p:cNvSpPr/>
          <p:nvPr/>
        </p:nvSpPr>
        <p:spPr>
          <a:xfrm>
            <a:off x="17588704" y="7358088"/>
            <a:ext cx="1149005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运营效益</a:t>
            </a:r>
          </a:p>
        </p:txBody>
      </p:sp>
      <p:sp>
        <p:nvSpPr>
          <p:cNvPr id="525" name="服务效益"/>
          <p:cNvSpPr/>
          <p:nvPr/>
        </p:nvSpPr>
        <p:spPr>
          <a:xfrm>
            <a:off x="17588704" y="7824986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服务效益</a:t>
            </a:r>
          </a:p>
        </p:txBody>
      </p:sp>
      <p:sp>
        <p:nvSpPr>
          <p:cNvPr id="526" name="人力排班"/>
          <p:cNvSpPr/>
          <p:nvPr/>
        </p:nvSpPr>
        <p:spPr>
          <a:xfrm>
            <a:off x="17588704" y="8326001"/>
            <a:ext cx="1149005" cy="4639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人力排班</a:t>
            </a:r>
          </a:p>
        </p:txBody>
      </p:sp>
      <p:sp>
        <p:nvSpPr>
          <p:cNvPr id="527" name="赋能"/>
          <p:cNvSpPr/>
          <p:nvPr/>
        </p:nvSpPr>
        <p:spPr>
          <a:xfrm>
            <a:off x="19088977" y="6750633"/>
            <a:ext cx="1910566" cy="2730617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528" name="画像类"/>
          <p:cNvSpPr/>
          <p:nvPr/>
        </p:nvSpPr>
        <p:spPr>
          <a:xfrm>
            <a:off x="19469758" y="7362663"/>
            <a:ext cx="1149005" cy="495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画像类</a:t>
            </a:r>
          </a:p>
        </p:txBody>
      </p:sp>
      <p:sp>
        <p:nvSpPr>
          <p:cNvPr id="529" name="主题类"/>
          <p:cNvSpPr/>
          <p:nvPr/>
        </p:nvSpPr>
        <p:spPr>
          <a:xfrm>
            <a:off x="19469758" y="7829561"/>
            <a:ext cx="1149005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主题类</a:t>
            </a:r>
          </a:p>
        </p:txBody>
      </p:sp>
      <p:sp>
        <p:nvSpPr>
          <p:cNvPr id="530" name="监控类"/>
          <p:cNvSpPr/>
          <p:nvPr/>
        </p:nvSpPr>
        <p:spPr>
          <a:xfrm>
            <a:off x="19469758" y="8330576"/>
            <a:ext cx="1149005" cy="649847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监控类</a:t>
            </a:r>
          </a:p>
        </p:txBody>
      </p:sp>
      <p:sp>
        <p:nvSpPr>
          <p:cNvPr id="531" name="医务管理"/>
          <p:cNvSpPr/>
          <p:nvPr/>
        </p:nvSpPr>
        <p:spPr>
          <a:xfrm>
            <a:off x="5177103" y="6009186"/>
            <a:ext cx="5686308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医务管理</a:t>
            </a:r>
          </a:p>
        </p:txBody>
      </p:sp>
      <p:sp>
        <p:nvSpPr>
          <p:cNvPr id="532" name="运营管理"/>
          <p:cNvSpPr/>
          <p:nvPr/>
        </p:nvSpPr>
        <p:spPr>
          <a:xfrm>
            <a:off x="10850996" y="5998990"/>
            <a:ext cx="4188682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运营管理</a:t>
            </a:r>
          </a:p>
        </p:txBody>
      </p:sp>
      <p:sp>
        <p:nvSpPr>
          <p:cNvPr id="533" name="后勤管理"/>
          <p:cNvSpPr/>
          <p:nvPr/>
        </p:nvSpPr>
        <p:spPr>
          <a:xfrm>
            <a:off x="15022151" y="6007184"/>
            <a:ext cx="5965259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9421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后勤管理</a:t>
            </a:r>
          </a:p>
        </p:txBody>
      </p:sp>
      <p:sp>
        <p:nvSpPr>
          <p:cNvPr id="534" name="一站式管理仪表盘"/>
          <p:cNvSpPr/>
          <p:nvPr/>
        </p:nvSpPr>
        <p:spPr>
          <a:xfrm>
            <a:off x="1468230" y="5200339"/>
            <a:ext cx="19639165" cy="81312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9300">
                    <a:alpha val="8692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一站式管理仪表盘</a:t>
            </a:r>
          </a:p>
        </p:txBody>
      </p:sp>
      <p:grpSp>
        <p:nvGrpSpPr>
          <p:cNvPr id="537" name="成组"/>
          <p:cNvGrpSpPr/>
          <p:nvPr/>
        </p:nvGrpSpPr>
        <p:grpSpPr>
          <a:xfrm>
            <a:off x="15995274" y="4312950"/>
            <a:ext cx="3408912" cy="882929"/>
            <a:chOff x="0" y="0"/>
            <a:chExt cx="3408910" cy="882927"/>
          </a:xfrm>
        </p:grpSpPr>
        <p:sp>
          <p:nvSpPr>
            <p:cNvPr id="535" name="信息维护人员"/>
            <p:cNvSpPr/>
            <p:nvPr/>
          </p:nvSpPr>
          <p:spPr>
            <a:xfrm>
              <a:off x="0" y="0"/>
              <a:ext cx="3408911" cy="882928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9300">
                      <a:alpha val="8692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 信息维护人员</a:t>
              </a:r>
            </a:p>
          </p:txBody>
        </p:sp>
        <p:pic>
          <p:nvPicPr>
            <p:cNvPr id="536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511113" y="142249"/>
              <a:ext cx="743893" cy="73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0" name="成组"/>
          <p:cNvGrpSpPr/>
          <p:nvPr/>
        </p:nvGrpSpPr>
        <p:grpSpPr>
          <a:xfrm>
            <a:off x="5010997" y="4315255"/>
            <a:ext cx="3541819" cy="883159"/>
            <a:chOff x="0" y="0"/>
            <a:chExt cx="3541817" cy="883158"/>
          </a:xfrm>
        </p:grpSpPr>
        <p:sp>
          <p:nvSpPr>
            <p:cNvPr id="538" name="临床护士人员"/>
            <p:cNvSpPr/>
            <p:nvPr/>
          </p:nvSpPr>
          <p:spPr>
            <a:xfrm>
              <a:off x="0" y="0"/>
              <a:ext cx="3541818" cy="87515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9300">
                      <a:alpha val="8692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   临床护士人员</a:t>
              </a:r>
            </a:p>
          </p:txBody>
        </p:sp>
        <p:pic>
          <p:nvPicPr>
            <p:cNvPr id="539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631519" y="146091"/>
              <a:ext cx="743893" cy="73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3" name="成组"/>
          <p:cNvGrpSpPr/>
          <p:nvPr/>
        </p:nvGrpSpPr>
        <p:grpSpPr>
          <a:xfrm>
            <a:off x="12254949" y="4329085"/>
            <a:ext cx="3731752" cy="897430"/>
            <a:chOff x="0" y="0"/>
            <a:chExt cx="3731750" cy="897428"/>
          </a:xfrm>
        </p:grpSpPr>
        <p:sp>
          <p:nvSpPr>
            <p:cNvPr id="541" name="职能管理人员"/>
            <p:cNvSpPr/>
            <p:nvPr/>
          </p:nvSpPr>
          <p:spPr>
            <a:xfrm>
              <a:off x="0" y="0"/>
              <a:ext cx="3731751" cy="87608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9300">
                      <a:alpha val="8692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     职能管理人员</a:t>
              </a:r>
            </a:p>
          </p:txBody>
        </p:sp>
        <p:pic>
          <p:nvPicPr>
            <p:cNvPr id="542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856041" y="160361"/>
              <a:ext cx="743892" cy="73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46" name="成组"/>
          <p:cNvGrpSpPr/>
          <p:nvPr/>
        </p:nvGrpSpPr>
        <p:grpSpPr>
          <a:xfrm>
            <a:off x="8549513" y="4312280"/>
            <a:ext cx="3700377" cy="888748"/>
            <a:chOff x="0" y="0"/>
            <a:chExt cx="3700376" cy="888746"/>
          </a:xfrm>
        </p:grpSpPr>
        <p:sp>
          <p:nvSpPr>
            <p:cNvPr id="544" name="运营管理人员"/>
            <p:cNvSpPr/>
            <p:nvPr/>
          </p:nvSpPr>
          <p:spPr>
            <a:xfrm>
              <a:off x="0" y="0"/>
              <a:ext cx="3700377" cy="88785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9300">
                      <a:alpha val="8692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   运营管理人员</a:t>
              </a:r>
            </a:p>
          </p:txBody>
        </p:sp>
        <p:pic>
          <p:nvPicPr>
            <p:cNvPr id="545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2608903" y="151679"/>
              <a:ext cx="743893" cy="7370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47" name="科研教学人员"/>
          <p:cNvSpPr/>
          <p:nvPr/>
        </p:nvSpPr>
        <p:spPr>
          <a:xfrm>
            <a:off x="19391107" y="4324277"/>
            <a:ext cx="4188683" cy="88243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9300">
                    <a:alpha val="8692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科研教学人员</a:t>
            </a:r>
          </a:p>
        </p:txBody>
      </p:sp>
      <p:pic>
        <p:nvPicPr>
          <p:cNvPr id="54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62151" y="4483696"/>
            <a:ext cx="743892" cy="737068"/>
          </a:xfrm>
          <a:prstGeom prst="rect">
            <a:avLst/>
          </a:prstGeom>
          <a:ln w="12700">
            <a:miter lim="400000"/>
          </a:ln>
        </p:spPr>
      </p:pic>
      <p:sp>
        <p:nvSpPr>
          <p:cNvPr id="549" name="患者服务流程"/>
          <p:cNvSpPr/>
          <p:nvPr/>
        </p:nvSpPr>
        <p:spPr>
          <a:xfrm>
            <a:off x="1453224" y="9468887"/>
            <a:ext cx="3700378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患者服务流程</a:t>
            </a:r>
          </a:p>
        </p:txBody>
      </p:sp>
      <p:sp>
        <p:nvSpPr>
          <p:cNvPr id="550" name="临床诊疗流程"/>
          <p:cNvSpPr/>
          <p:nvPr/>
        </p:nvSpPr>
        <p:spPr>
          <a:xfrm>
            <a:off x="5177103" y="9464092"/>
            <a:ext cx="3754643" cy="7243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临床诊疗流程</a:t>
            </a:r>
          </a:p>
        </p:txBody>
      </p:sp>
      <p:sp>
        <p:nvSpPr>
          <p:cNvPr id="551" name="业务闭环流程"/>
          <p:cNvSpPr/>
          <p:nvPr/>
        </p:nvSpPr>
        <p:spPr>
          <a:xfrm>
            <a:off x="8911820" y="9459298"/>
            <a:ext cx="6153257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业务闭环流程</a:t>
            </a:r>
          </a:p>
        </p:txBody>
      </p:sp>
      <p:sp>
        <p:nvSpPr>
          <p:cNvPr id="552" name="资产管理流程"/>
          <p:cNvSpPr/>
          <p:nvPr/>
        </p:nvSpPr>
        <p:spPr>
          <a:xfrm>
            <a:off x="15038003" y="9468887"/>
            <a:ext cx="5965259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资产管理流程</a:t>
            </a:r>
          </a:p>
        </p:txBody>
      </p:sp>
      <p:sp>
        <p:nvSpPr>
          <p:cNvPr id="553" name="绩效管理流程"/>
          <p:cNvSpPr/>
          <p:nvPr/>
        </p:nvSpPr>
        <p:spPr>
          <a:xfrm>
            <a:off x="1465924" y="10180704"/>
            <a:ext cx="3697404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绩效管理流程</a:t>
            </a:r>
          </a:p>
        </p:txBody>
      </p:sp>
      <p:sp>
        <p:nvSpPr>
          <p:cNvPr id="554" name="数据应用流程"/>
          <p:cNvSpPr/>
          <p:nvPr/>
        </p:nvSpPr>
        <p:spPr>
          <a:xfrm>
            <a:off x="5180269" y="10171053"/>
            <a:ext cx="3751477" cy="72056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数据应用流程</a:t>
            </a:r>
          </a:p>
        </p:txBody>
      </p:sp>
      <p:sp>
        <p:nvSpPr>
          <p:cNvPr id="555" name="协同整合流程"/>
          <p:cNvSpPr/>
          <p:nvPr/>
        </p:nvSpPr>
        <p:spPr>
          <a:xfrm>
            <a:off x="8939755" y="10170422"/>
            <a:ext cx="6097387" cy="72119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协同整合流程</a:t>
            </a:r>
          </a:p>
        </p:txBody>
      </p:sp>
      <p:sp>
        <p:nvSpPr>
          <p:cNvPr id="556" name="重点事件处理流程"/>
          <p:cNvSpPr/>
          <p:nvPr/>
        </p:nvSpPr>
        <p:spPr>
          <a:xfrm>
            <a:off x="15037764" y="10170422"/>
            <a:ext cx="6095596" cy="72905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重点事件处理流程</a:t>
            </a:r>
          </a:p>
        </p:txBody>
      </p:sp>
      <p:grpSp>
        <p:nvGrpSpPr>
          <p:cNvPr id="560" name="成组"/>
          <p:cNvGrpSpPr/>
          <p:nvPr/>
        </p:nvGrpSpPr>
        <p:grpSpPr>
          <a:xfrm>
            <a:off x="817330" y="6927998"/>
            <a:ext cx="589892" cy="5705904"/>
            <a:chOff x="0" y="0"/>
            <a:chExt cx="589891" cy="5705903"/>
          </a:xfrm>
        </p:grpSpPr>
        <p:sp>
          <p:nvSpPr>
            <p:cNvPr id="557" name="应…"/>
            <p:cNvSpPr/>
            <p:nvPr/>
          </p:nvSpPr>
          <p:spPr>
            <a:xfrm>
              <a:off x="0" y="0"/>
              <a:ext cx="589892" cy="169447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应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用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层</a:t>
              </a:r>
            </a:p>
          </p:txBody>
        </p:sp>
        <p:sp>
          <p:nvSpPr>
            <p:cNvPr id="558" name="流程层"/>
            <p:cNvSpPr/>
            <p:nvPr/>
          </p:nvSpPr>
          <p:spPr>
            <a:xfrm>
              <a:off x="0" y="2408778"/>
              <a:ext cx="584200" cy="16891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流程层</a:t>
              </a:r>
            </a:p>
          </p:txBody>
        </p:sp>
        <p:sp>
          <p:nvSpPr>
            <p:cNvPr id="559" name="能力…"/>
            <p:cNvSpPr/>
            <p:nvPr/>
          </p:nvSpPr>
          <p:spPr>
            <a:xfrm>
              <a:off x="0" y="4016803"/>
              <a:ext cx="584200" cy="168910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能力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1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层</a:t>
              </a:r>
            </a:p>
          </p:txBody>
        </p:sp>
      </p:grpSp>
      <p:sp>
        <p:nvSpPr>
          <p:cNvPr id="561" name="业务优化能力"/>
          <p:cNvSpPr/>
          <p:nvPr/>
        </p:nvSpPr>
        <p:spPr>
          <a:xfrm>
            <a:off x="1459755" y="10901939"/>
            <a:ext cx="3700378" cy="17080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业务优化能力</a:t>
            </a:r>
          </a:p>
        </p:txBody>
      </p:sp>
      <p:sp>
        <p:nvSpPr>
          <p:cNvPr id="562" name="持续创…"/>
          <p:cNvSpPr/>
          <p:nvPr/>
        </p:nvSpPr>
        <p:spPr>
          <a:xfrm>
            <a:off x="5158388" y="10889239"/>
            <a:ext cx="2111953" cy="17218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持续创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新能力</a:t>
            </a:r>
          </a:p>
        </p:txBody>
      </p:sp>
      <p:sp>
        <p:nvSpPr>
          <p:cNvPr id="563" name="提质增…"/>
          <p:cNvSpPr/>
          <p:nvPr/>
        </p:nvSpPr>
        <p:spPr>
          <a:xfrm>
            <a:off x="7278001" y="10889812"/>
            <a:ext cx="1653745" cy="172073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提质增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效能力</a:t>
            </a:r>
          </a:p>
        </p:txBody>
      </p:sp>
      <p:sp>
        <p:nvSpPr>
          <p:cNvPr id="564" name="安全保障能力"/>
          <p:cNvSpPr/>
          <p:nvPr/>
        </p:nvSpPr>
        <p:spPr>
          <a:xfrm>
            <a:off x="8935377" y="10891749"/>
            <a:ext cx="6106143" cy="170803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安全保障能力</a:t>
            </a:r>
          </a:p>
        </p:txBody>
      </p:sp>
      <p:sp>
        <p:nvSpPr>
          <p:cNvPr id="565" name="数据运营能力"/>
          <p:cNvSpPr/>
          <p:nvPr/>
        </p:nvSpPr>
        <p:spPr>
          <a:xfrm>
            <a:off x="15046205" y="10889239"/>
            <a:ext cx="5965259" cy="17080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00FDFF">
                    <a:alpha val="85338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数据运营能力</a:t>
            </a:r>
          </a:p>
        </p:txBody>
      </p:sp>
      <p:sp>
        <p:nvSpPr>
          <p:cNvPr id="566" name="维度运营"/>
          <p:cNvSpPr/>
          <p:nvPr/>
        </p:nvSpPr>
        <p:spPr>
          <a:xfrm>
            <a:off x="20998896" y="5213039"/>
            <a:ext cx="2590743" cy="4252674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rgbClr val="00F900">
                    <a:alpha val="792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维度运营</a:t>
            </a:r>
          </a:p>
        </p:txBody>
      </p:sp>
      <p:sp>
        <p:nvSpPr>
          <p:cNvPr id="567" name="改善医患关系"/>
          <p:cNvSpPr/>
          <p:nvPr/>
        </p:nvSpPr>
        <p:spPr>
          <a:xfrm>
            <a:off x="21383559" y="5987144"/>
            <a:ext cx="1821414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00F900">
                    <a:alpha val="792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改善医患关系</a:t>
            </a:r>
          </a:p>
        </p:txBody>
      </p:sp>
      <p:sp>
        <p:nvSpPr>
          <p:cNvPr id="568" name="以患者为中心"/>
          <p:cNvSpPr/>
          <p:nvPr/>
        </p:nvSpPr>
        <p:spPr>
          <a:xfrm>
            <a:off x="21383559" y="6741503"/>
            <a:ext cx="1821414" cy="495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00F900">
                    <a:alpha val="792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以患者为中心</a:t>
            </a:r>
          </a:p>
        </p:txBody>
      </p:sp>
      <p:sp>
        <p:nvSpPr>
          <p:cNvPr id="569" name="单病种分析"/>
          <p:cNvSpPr/>
          <p:nvPr/>
        </p:nvSpPr>
        <p:spPr>
          <a:xfrm>
            <a:off x="21383559" y="7495861"/>
            <a:ext cx="1821414" cy="55875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00F900">
                    <a:alpha val="792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单病种分析</a:t>
            </a:r>
          </a:p>
        </p:txBody>
      </p:sp>
      <p:sp>
        <p:nvSpPr>
          <p:cNvPr id="570" name="用药情况评估"/>
          <p:cNvSpPr/>
          <p:nvPr/>
        </p:nvSpPr>
        <p:spPr>
          <a:xfrm>
            <a:off x="21383559" y="8343111"/>
            <a:ext cx="1821414" cy="64984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00F900">
                    <a:alpha val="79275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用药情况评估</a:t>
            </a:r>
          </a:p>
        </p:txBody>
      </p:sp>
      <p:sp>
        <p:nvSpPr>
          <p:cNvPr id="571" name="制度标准"/>
          <p:cNvSpPr/>
          <p:nvPr/>
        </p:nvSpPr>
        <p:spPr>
          <a:xfrm>
            <a:off x="21000234" y="9471714"/>
            <a:ext cx="2590743" cy="3127635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300" u="sng">
                <a:solidFill>
                  <a:schemeClr val="accent2">
                    <a:hueOff val="174531"/>
                    <a:satOff val="41281"/>
                    <a:lumOff val="-1450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制度标准</a:t>
            </a:r>
          </a:p>
        </p:txBody>
      </p:sp>
      <p:sp>
        <p:nvSpPr>
          <p:cNvPr id="572" name="电子病历评测"/>
          <p:cNvSpPr/>
          <p:nvPr/>
        </p:nvSpPr>
        <p:spPr>
          <a:xfrm>
            <a:off x="21383559" y="10096807"/>
            <a:ext cx="1821414" cy="64984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chemeClr val="accent2">
                    <a:hueOff val="174531"/>
                    <a:satOff val="41281"/>
                    <a:lumOff val="-1450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电子病历评测</a:t>
            </a:r>
          </a:p>
        </p:txBody>
      </p:sp>
      <p:sp>
        <p:nvSpPr>
          <p:cNvPr id="573" name="互联互通评测"/>
          <p:cNvSpPr/>
          <p:nvPr/>
        </p:nvSpPr>
        <p:spPr>
          <a:xfrm>
            <a:off x="21383559" y="10915212"/>
            <a:ext cx="1821414" cy="649847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chemeClr val="accent2">
                    <a:hueOff val="174531"/>
                    <a:satOff val="41281"/>
                    <a:lumOff val="-1450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互联互通评测</a:t>
            </a:r>
          </a:p>
        </p:txBody>
      </p:sp>
      <p:sp>
        <p:nvSpPr>
          <p:cNvPr id="574" name="抢救工作制度"/>
          <p:cNvSpPr/>
          <p:nvPr/>
        </p:nvSpPr>
        <p:spPr>
          <a:xfrm>
            <a:off x="21383559" y="11733618"/>
            <a:ext cx="1821414" cy="64984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chemeClr val="accent2">
                    <a:hueOff val="159405"/>
                    <a:satOff val="19882"/>
                    <a:lumOff val="-2098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抢救工作制度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矩形"/>
          <p:cNvSpPr/>
          <p:nvPr/>
        </p:nvSpPr>
        <p:spPr>
          <a:xfrm>
            <a:off x="624740" y="3579583"/>
            <a:ext cx="16949677" cy="979256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77" name="矩形"/>
          <p:cNvSpPr/>
          <p:nvPr/>
        </p:nvSpPr>
        <p:spPr>
          <a:xfrm>
            <a:off x="3529744" y="8237750"/>
            <a:ext cx="13491846" cy="2286983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78" name="架构分解—&gt;数据架构—&gt;fhir事件序列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架构分解—&gt;数据架构—&gt;fhir事件序列</a:t>
            </a:r>
          </a:p>
        </p:txBody>
      </p:sp>
      <p:sp>
        <p:nvSpPr>
          <p:cNvPr id="579" name="数据中台为应用架构提供了数据存储标准和工作流模板。这里同样参考了fhir标准，它以数据流为导向,通过OID和事件序列实现全流程…"/>
          <p:cNvSpPr txBox="1"/>
          <p:nvPr/>
        </p:nvSpPr>
        <p:spPr>
          <a:xfrm>
            <a:off x="763841" y="2334812"/>
            <a:ext cx="22296883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数据中台</a:t>
            </a:r>
            <a:r>
              <a:t>为应用架构提供了数据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存储标准</a:t>
            </a:r>
            <a:r>
              <a:t>和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工作流</a:t>
            </a:r>
            <a:r>
              <a:t>模板。这里同样参考了fhir标准，它以数据流为导向,通过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OID</a:t>
            </a:r>
            <a:r>
              <a:t>和事件序列实现全流程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的个性化埋点和跟踪.</a:t>
            </a:r>
          </a:p>
        </p:txBody>
      </p:sp>
      <p:sp>
        <p:nvSpPr>
          <p:cNvPr id="580" name="全流程跟踪(event flow）"/>
          <p:cNvSpPr/>
          <p:nvPr/>
        </p:nvSpPr>
        <p:spPr>
          <a:xfrm>
            <a:off x="4208750" y="4171606"/>
            <a:ext cx="8156220" cy="8624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    全流程跟踪(event flow）</a:t>
            </a:r>
          </a:p>
        </p:txBody>
      </p:sp>
      <p:sp>
        <p:nvSpPr>
          <p:cNvPr id="581" name="One…"/>
          <p:cNvSpPr/>
          <p:nvPr/>
        </p:nvSpPr>
        <p:spPr>
          <a:xfrm>
            <a:off x="1307934" y="5524248"/>
            <a:ext cx="1359074" cy="108792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EVENT</a:t>
            </a:r>
          </a:p>
        </p:txBody>
      </p:sp>
      <p:sp>
        <p:nvSpPr>
          <p:cNvPr id="582" name="事件(购买)"/>
          <p:cNvSpPr/>
          <p:nvPr/>
        </p:nvSpPr>
        <p:spPr>
          <a:xfrm>
            <a:off x="3553691" y="5699338"/>
            <a:ext cx="1705726" cy="740872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事件(购买)</a:t>
            </a:r>
          </a:p>
        </p:txBody>
      </p:sp>
      <p:sp>
        <p:nvSpPr>
          <p:cNvPr id="583" name="事件分类"/>
          <p:cNvSpPr/>
          <p:nvPr/>
        </p:nvSpPr>
        <p:spPr>
          <a:xfrm>
            <a:off x="5645208" y="5699338"/>
            <a:ext cx="1705726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事件分类</a:t>
            </a:r>
          </a:p>
        </p:txBody>
      </p:sp>
      <p:sp>
        <p:nvSpPr>
          <p:cNvPr id="584" name="事件分型"/>
          <p:cNvSpPr/>
          <p:nvPr/>
        </p:nvSpPr>
        <p:spPr>
          <a:xfrm>
            <a:off x="7686386" y="5699338"/>
            <a:ext cx="1705727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事件分型</a:t>
            </a:r>
          </a:p>
        </p:txBody>
      </p:sp>
      <p:sp>
        <p:nvSpPr>
          <p:cNvPr id="585" name="事件代码"/>
          <p:cNvSpPr/>
          <p:nvPr/>
        </p:nvSpPr>
        <p:spPr>
          <a:xfrm>
            <a:off x="9727565" y="5699338"/>
            <a:ext cx="1705727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事件代码</a:t>
            </a:r>
          </a:p>
        </p:txBody>
      </p:sp>
      <p:sp>
        <p:nvSpPr>
          <p:cNvPr id="586" name="One…"/>
          <p:cNvSpPr/>
          <p:nvPr/>
        </p:nvSpPr>
        <p:spPr>
          <a:xfrm>
            <a:off x="1307934" y="6464909"/>
            <a:ext cx="1721601" cy="141121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 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service</a:t>
            </a:r>
          </a:p>
        </p:txBody>
      </p:sp>
      <p:sp>
        <p:nvSpPr>
          <p:cNvPr id="587" name="事件(购买)"/>
          <p:cNvSpPr/>
          <p:nvPr/>
        </p:nvSpPr>
        <p:spPr>
          <a:xfrm>
            <a:off x="3553691" y="6800081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事件(购买)</a:t>
            </a:r>
          </a:p>
        </p:txBody>
      </p:sp>
      <p:sp>
        <p:nvSpPr>
          <p:cNvPr id="588" name="服务定义"/>
          <p:cNvSpPr/>
          <p:nvPr/>
        </p:nvSpPr>
        <p:spPr>
          <a:xfrm>
            <a:off x="5579899" y="6800081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服务定义</a:t>
            </a:r>
          </a:p>
        </p:txBody>
      </p:sp>
      <p:sp>
        <p:nvSpPr>
          <p:cNvPr id="589" name="服务原型"/>
          <p:cNvSpPr/>
          <p:nvPr/>
        </p:nvSpPr>
        <p:spPr>
          <a:xfrm>
            <a:off x="7606107" y="6800081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服务原型</a:t>
            </a:r>
          </a:p>
        </p:txBody>
      </p:sp>
      <p:sp>
        <p:nvSpPr>
          <p:cNvPr id="590" name="服务状态"/>
          <p:cNvSpPr/>
          <p:nvPr/>
        </p:nvSpPr>
        <p:spPr>
          <a:xfrm>
            <a:off x="9632316" y="6800081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服务状态</a:t>
            </a:r>
          </a:p>
        </p:txBody>
      </p:sp>
      <p:sp>
        <p:nvSpPr>
          <p:cNvPr id="591" name="服务部署"/>
          <p:cNvSpPr/>
          <p:nvPr/>
        </p:nvSpPr>
        <p:spPr>
          <a:xfrm>
            <a:off x="11658524" y="6800081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服务部署</a:t>
            </a:r>
          </a:p>
        </p:txBody>
      </p:sp>
      <p:sp>
        <p:nvSpPr>
          <p:cNvPr id="592" name="One  resource"/>
          <p:cNvSpPr/>
          <p:nvPr/>
        </p:nvSpPr>
        <p:spPr>
          <a:xfrm>
            <a:off x="1385385" y="8950015"/>
            <a:ext cx="1905829" cy="8624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One  resource</a:t>
            </a:r>
          </a:p>
        </p:txBody>
      </p:sp>
      <p:sp>
        <p:nvSpPr>
          <p:cNvPr id="593" name="组织(工厂)"/>
          <p:cNvSpPr/>
          <p:nvPr/>
        </p:nvSpPr>
        <p:spPr>
          <a:xfrm>
            <a:off x="3744191" y="8567459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组织(工厂)</a:t>
            </a:r>
          </a:p>
        </p:txBody>
      </p:sp>
      <p:sp>
        <p:nvSpPr>
          <p:cNvPr id="594" name="资源中心"/>
          <p:cNvSpPr/>
          <p:nvPr/>
        </p:nvSpPr>
        <p:spPr>
          <a:xfrm>
            <a:off x="3744191" y="9545218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资源中心</a:t>
            </a:r>
          </a:p>
        </p:txBody>
      </p:sp>
      <p:sp>
        <p:nvSpPr>
          <p:cNvPr id="595" name="组织类型"/>
          <p:cNvSpPr/>
          <p:nvPr/>
        </p:nvSpPr>
        <p:spPr>
          <a:xfrm>
            <a:off x="5840175" y="8567459"/>
            <a:ext cx="1454645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组织类型</a:t>
            </a:r>
          </a:p>
        </p:txBody>
      </p:sp>
      <p:sp>
        <p:nvSpPr>
          <p:cNvPr id="596" name="组织定义"/>
          <p:cNvSpPr/>
          <p:nvPr/>
        </p:nvSpPr>
        <p:spPr>
          <a:xfrm>
            <a:off x="7433997" y="8567459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组织定义</a:t>
            </a:r>
          </a:p>
        </p:txBody>
      </p:sp>
      <p:sp>
        <p:nvSpPr>
          <p:cNvPr id="597" name="组织原型"/>
          <p:cNvSpPr/>
          <p:nvPr/>
        </p:nvSpPr>
        <p:spPr>
          <a:xfrm>
            <a:off x="9278900" y="8567459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组织原型</a:t>
            </a:r>
          </a:p>
        </p:txBody>
      </p:sp>
      <p:sp>
        <p:nvSpPr>
          <p:cNvPr id="598" name="科室"/>
          <p:cNvSpPr/>
          <p:nvPr/>
        </p:nvSpPr>
        <p:spPr>
          <a:xfrm>
            <a:off x="11123803" y="8567459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科室</a:t>
            </a:r>
          </a:p>
        </p:txBody>
      </p:sp>
      <p:sp>
        <p:nvSpPr>
          <p:cNvPr id="599" name="病区"/>
          <p:cNvSpPr/>
          <p:nvPr/>
        </p:nvSpPr>
        <p:spPr>
          <a:xfrm>
            <a:off x="12968706" y="8567459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病区</a:t>
            </a:r>
          </a:p>
        </p:txBody>
      </p:sp>
      <p:sp>
        <p:nvSpPr>
          <p:cNvPr id="600" name="业务单元"/>
          <p:cNvSpPr/>
          <p:nvPr/>
        </p:nvSpPr>
        <p:spPr>
          <a:xfrm>
            <a:off x="14813608" y="8567459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业务单元</a:t>
            </a:r>
          </a:p>
        </p:txBody>
      </p:sp>
      <p:sp>
        <p:nvSpPr>
          <p:cNvPr id="601" name="资源类型"/>
          <p:cNvSpPr/>
          <p:nvPr/>
        </p:nvSpPr>
        <p:spPr>
          <a:xfrm>
            <a:off x="5828934" y="9545218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资源类型</a:t>
            </a:r>
          </a:p>
        </p:txBody>
      </p:sp>
      <p:sp>
        <p:nvSpPr>
          <p:cNvPr id="602" name="资源目录"/>
          <p:cNvSpPr/>
          <p:nvPr/>
        </p:nvSpPr>
        <p:spPr>
          <a:xfrm>
            <a:off x="7625869" y="9545218"/>
            <a:ext cx="1705726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资源目录</a:t>
            </a:r>
          </a:p>
        </p:txBody>
      </p:sp>
      <p:sp>
        <p:nvSpPr>
          <p:cNvPr id="603" name="资源定义"/>
          <p:cNvSpPr/>
          <p:nvPr/>
        </p:nvSpPr>
        <p:spPr>
          <a:xfrm>
            <a:off x="9422803" y="9545218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资源定义</a:t>
            </a:r>
          </a:p>
        </p:txBody>
      </p:sp>
      <p:sp>
        <p:nvSpPr>
          <p:cNvPr id="604" name="人"/>
          <p:cNvSpPr/>
          <p:nvPr/>
        </p:nvSpPr>
        <p:spPr>
          <a:xfrm>
            <a:off x="11219739" y="9545218"/>
            <a:ext cx="995072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605" name="物"/>
          <p:cNvSpPr/>
          <p:nvPr/>
        </p:nvSpPr>
        <p:spPr>
          <a:xfrm>
            <a:off x="12306019" y="9545218"/>
            <a:ext cx="995072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</a:t>
            </a:r>
          </a:p>
        </p:txBody>
      </p:sp>
      <p:sp>
        <p:nvSpPr>
          <p:cNvPr id="606" name="时间"/>
          <p:cNvSpPr/>
          <p:nvPr/>
        </p:nvSpPr>
        <p:spPr>
          <a:xfrm>
            <a:off x="13392300" y="9545218"/>
            <a:ext cx="995072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时间</a:t>
            </a:r>
          </a:p>
        </p:txBody>
      </p:sp>
      <p:sp>
        <p:nvSpPr>
          <p:cNvPr id="607" name="空间"/>
          <p:cNvSpPr/>
          <p:nvPr/>
        </p:nvSpPr>
        <p:spPr>
          <a:xfrm>
            <a:off x="14478579" y="9545218"/>
            <a:ext cx="995073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空间</a:t>
            </a:r>
          </a:p>
        </p:txBody>
      </p:sp>
      <p:sp>
        <p:nvSpPr>
          <p:cNvPr id="608" name="信息"/>
          <p:cNvSpPr/>
          <p:nvPr/>
        </p:nvSpPr>
        <p:spPr>
          <a:xfrm>
            <a:off x="15564860" y="9545218"/>
            <a:ext cx="995073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信息</a:t>
            </a:r>
          </a:p>
        </p:txBody>
      </p:sp>
      <p:sp>
        <p:nvSpPr>
          <p:cNvPr id="609" name="One…"/>
          <p:cNvSpPr/>
          <p:nvPr/>
        </p:nvSpPr>
        <p:spPr>
          <a:xfrm>
            <a:off x="1384300" y="11152337"/>
            <a:ext cx="1359073" cy="86245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One 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data</a:t>
            </a:r>
          </a:p>
        </p:txBody>
      </p:sp>
      <p:sp>
        <p:nvSpPr>
          <p:cNvPr id="610" name="数据"/>
          <p:cNvSpPr/>
          <p:nvPr/>
        </p:nvSpPr>
        <p:spPr>
          <a:xfrm>
            <a:off x="3516514" y="11221529"/>
            <a:ext cx="1705727" cy="740872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4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</a:t>
            </a:r>
          </a:p>
        </p:txBody>
      </p:sp>
      <p:sp>
        <p:nvSpPr>
          <p:cNvPr id="611" name="资源执行记录"/>
          <p:cNvSpPr/>
          <p:nvPr/>
        </p:nvSpPr>
        <p:spPr>
          <a:xfrm>
            <a:off x="5497811" y="11213126"/>
            <a:ext cx="2139373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资源执行记录</a:t>
            </a:r>
          </a:p>
        </p:txBody>
      </p:sp>
      <p:sp>
        <p:nvSpPr>
          <p:cNvPr id="612" name="服务记录"/>
          <p:cNvSpPr/>
          <p:nvPr/>
        </p:nvSpPr>
        <p:spPr>
          <a:xfrm>
            <a:off x="7746269" y="11213126"/>
            <a:ext cx="1705727" cy="740873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服务记录</a:t>
            </a:r>
          </a:p>
        </p:txBody>
      </p:sp>
      <p:sp>
        <p:nvSpPr>
          <p:cNvPr id="613" name="服务附加记录"/>
          <p:cNvSpPr/>
          <p:nvPr/>
        </p:nvSpPr>
        <p:spPr>
          <a:xfrm>
            <a:off x="9561080" y="11221529"/>
            <a:ext cx="2256156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服务附加记录</a:t>
            </a:r>
          </a:p>
        </p:txBody>
      </p:sp>
      <p:sp>
        <p:nvSpPr>
          <p:cNvPr id="614" name="其它附加记录"/>
          <p:cNvSpPr/>
          <p:nvPr/>
        </p:nvSpPr>
        <p:spPr>
          <a:xfrm>
            <a:off x="11926320" y="11221529"/>
            <a:ext cx="2256156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其它附加记录</a:t>
            </a:r>
          </a:p>
        </p:txBody>
      </p:sp>
      <p:sp>
        <p:nvSpPr>
          <p:cNvPr id="615" name="服务状态记录"/>
          <p:cNvSpPr/>
          <p:nvPr/>
        </p:nvSpPr>
        <p:spPr>
          <a:xfrm>
            <a:off x="14291561" y="11221529"/>
            <a:ext cx="2256156" cy="740872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服务状态记录</a:t>
            </a:r>
          </a:p>
        </p:txBody>
      </p:sp>
      <p:sp>
        <p:nvSpPr>
          <p:cNvPr id="616" name="矩形"/>
          <p:cNvSpPr/>
          <p:nvPr/>
        </p:nvSpPr>
        <p:spPr>
          <a:xfrm>
            <a:off x="17577013" y="3576119"/>
            <a:ext cx="5954825" cy="979256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aphicFrame>
        <p:nvGraphicFramePr>
          <p:cNvPr id="617" name="表格"/>
          <p:cNvGraphicFramePr/>
          <p:nvPr/>
        </p:nvGraphicFramePr>
        <p:xfrm>
          <a:off x="18011612" y="7406564"/>
          <a:ext cx="4815783" cy="2328258"/>
        </p:xfrm>
        <a:graphic xmlns:a="http://schemas.openxmlformats.org/drawingml/2006/main">
          <a:graphicData uri="http://schemas.openxmlformats.org/drawingml/2006/table">
            <a:tbl>
              <a:tblPr firstCol="1" firstRow="0" lastCol="0" lastRow="0" bandCol="0" bandRow="1" rtl="0">
                <a:tableStyleId>{CF821DB8-F4EB-4A41-A1BA-3FCAFE7338EE}</a:tableStyleId>
              </a:tblPr>
              <a:tblGrid>
                <a:gridCol w="1596794"/>
                <a:gridCol w="1596794"/>
                <a:gridCol w="1596794"/>
              </a:tblGrid>
              <a:tr h="38380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Demi Bold"/>
                        </a:rPr>
                        <a:t>Resource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  <a:lnT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Fhir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Medium"/>
                        </a:rPr>
                        <a:t>改造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  <a:lnT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T>
                  </a:tcPr>
                </a:tc>
              </a:tr>
              <a:tr h="53413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Demi Bold"/>
                        </a:rPr>
                        <a:t>Foundation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30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</a:tr>
              <a:tr h="39610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Demi Bold"/>
                        </a:rPr>
                        <a:t>Base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26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</a:tr>
              <a:tr h="39015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Demi Bold"/>
                        </a:rPr>
                        <a:t>Clinical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39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</a:tr>
              <a:tr h="37416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Demi Bold"/>
                        </a:rPr>
                        <a:t>Finanical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</a:tcPr>
                </a:tc>
              </a:tr>
              <a:tr h="393161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>
                              <a:alpha val="85362"/>
                            </a:srgbClr>
                          </a:solidFill>
                          <a:sym typeface="Avenir Next Demi Bold"/>
                        </a:rPr>
                        <a:t>Specialized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L>
                    <a:lnB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900">
                          <a:solidFill>
                            <a:srgbClr val="FFFFFF"/>
                          </a:solidFill>
                          <a:sym typeface="Avenir Next Medium"/>
                        </a:rPr>
                        <a:t>32</a:t>
                      </a:r>
                    </a:p>
                  </a:txBody>
                  <a:tcPr marL="50800" marR="50800" marT="50800" marB="50800" anchor="ctr" anchorCtr="0" horzOverflow="overflow">
                    <a:lnB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5200"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R>
                    <a:lnB w="25400">
                      <a:solidFill>
                        <a:srgbClr val="5F6568"/>
                      </a:solidFill>
                      <a:custDash>
                        <a:ds d="200000" sp="200000"/>
                      </a:custDash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618" name="Fhir模板改造"/>
          <p:cNvSpPr/>
          <p:nvPr/>
        </p:nvSpPr>
        <p:spPr>
          <a:xfrm>
            <a:off x="17955242" y="4388531"/>
            <a:ext cx="4441248" cy="8624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    Fhir模板改造</a:t>
            </a:r>
          </a:p>
        </p:txBody>
      </p:sp>
      <p:sp>
        <p:nvSpPr>
          <p:cNvPr id="619" name="Fhir模板改造是工作重点，也是难   点。fhir本身提供的资源和事件模板…"/>
          <p:cNvSpPr/>
          <p:nvPr/>
        </p:nvSpPr>
        <p:spPr>
          <a:xfrm>
            <a:off x="17940824" y="5483865"/>
            <a:ext cx="5286780" cy="154611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4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  <a:r>
              <a:t> Fhir模板改造是工作重点，也是难   点。fhir本身提供的资源和事件模板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4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必需进行改造。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矩形"/>
          <p:cNvSpPr/>
          <p:nvPr/>
        </p:nvSpPr>
        <p:spPr>
          <a:xfrm>
            <a:off x="113888" y="3643214"/>
            <a:ext cx="24156224" cy="9916190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22" name="架构分解—&gt;数据架构—&gt;就诊事件模板的扩充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架构分解—&gt;数据架构—&gt;就诊事件模板的扩充</a:t>
            </a:r>
          </a:p>
        </p:txBody>
      </p:sp>
      <p:sp>
        <p:nvSpPr>
          <p:cNvPr id="623" name="这是对fhir就诊信息工作流进行改造, 比如就诊分诊就是扩充后的流程。"/>
          <p:cNvSpPr txBox="1"/>
          <p:nvPr/>
        </p:nvSpPr>
        <p:spPr>
          <a:xfrm>
            <a:off x="762738" y="2334967"/>
            <a:ext cx="11868913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这是对fhir就诊信息工作流进行改造, 比如就诊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分诊</a:t>
            </a:r>
            <a:r>
              <a:t>就是扩充后的流程。</a:t>
            </a:r>
          </a:p>
        </p:txBody>
      </p:sp>
      <p:sp>
        <p:nvSpPr>
          <p:cNvPr id="624" name="就诊基本档案"/>
          <p:cNvSpPr/>
          <p:nvPr/>
        </p:nvSpPr>
        <p:spPr>
          <a:xfrm>
            <a:off x="239160" y="9437431"/>
            <a:ext cx="1888433" cy="4640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就诊基本档案</a:t>
            </a:r>
          </a:p>
        </p:txBody>
      </p:sp>
      <p:sp>
        <p:nvSpPr>
          <p:cNvPr id="625" name="就诊联系人"/>
          <p:cNvSpPr/>
          <p:nvPr/>
        </p:nvSpPr>
        <p:spPr>
          <a:xfrm>
            <a:off x="3217459" y="9437431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就诊联系人</a:t>
            </a:r>
          </a:p>
        </p:txBody>
      </p:sp>
      <p:sp>
        <p:nvSpPr>
          <p:cNvPr id="626" name="体征采集"/>
          <p:cNvSpPr/>
          <p:nvPr/>
        </p:nvSpPr>
        <p:spPr>
          <a:xfrm>
            <a:off x="10972277" y="7554483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体征采集</a:t>
            </a:r>
          </a:p>
        </p:txBody>
      </p:sp>
      <p:sp>
        <p:nvSpPr>
          <p:cNvPr id="627" name="线条"/>
          <p:cNvSpPr/>
          <p:nvPr/>
        </p:nvSpPr>
        <p:spPr>
          <a:xfrm>
            <a:off x="11916493" y="7477417"/>
            <a:ext cx="1" cy="759058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28" name="分诊操作"/>
          <p:cNvSpPr/>
          <p:nvPr/>
        </p:nvSpPr>
        <p:spPr>
          <a:xfrm>
            <a:off x="21755529" y="9271884"/>
            <a:ext cx="1347641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分诊操作</a:t>
            </a:r>
          </a:p>
        </p:txBody>
      </p:sp>
      <p:sp>
        <p:nvSpPr>
          <p:cNvPr id="629" name="挂号收费"/>
          <p:cNvSpPr/>
          <p:nvPr/>
        </p:nvSpPr>
        <p:spPr>
          <a:xfrm>
            <a:off x="17144634" y="9596528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挂号收费</a:t>
            </a:r>
          </a:p>
        </p:txBody>
      </p:sp>
      <p:sp>
        <p:nvSpPr>
          <p:cNvPr id="630" name="挂号收费"/>
          <p:cNvSpPr/>
          <p:nvPr/>
        </p:nvSpPr>
        <p:spPr>
          <a:xfrm>
            <a:off x="13525118" y="9596528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挂号收费</a:t>
            </a:r>
          </a:p>
        </p:txBody>
      </p:sp>
      <p:sp>
        <p:nvSpPr>
          <p:cNvPr id="631" name="诊断信息"/>
          <p:cNvSpPr/>
          <p:nvPr/>
        </p:nvSpPr>
        <p:spPr>
          <a:xfrm>
            <a:off x="10972277" y="5524850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诊断信息</a:t>
            </a:r>
          </a:p>
        </p:txBody>
      </p:sp>
      <p:sp>
        <p:nvSpPr>
          <p:cNvPr id="632" name="就诊信息"/>
          <p:cNvSpPr/>
          <p:nvPr/>
        </p:nvSpPr>
        <p:spPr>
          <a:xfrm>
            <a:off x="10972277" y="4088596"/>
            <a:ext cx="1888433" cy="1028701"/>
          </a:xfrm>
          <a:prstGeom prst="rect">
            <a:avLst/>
          </a:prstGeom>
          <a:solidFill>
            <a:srgbClr val="FF9300">
              <a:alpha val="61124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就诊信息</a:t>
            </a:r>
          </a:p>
        </p:txBody>
      </p:sp>
      <p:sp>
        <p:nvSpPr>
          <p:cNvPr id="633" name="线条"/>
          <p:cNvSpPr/>
          <p:nvPr/>
        </p:nvSpPr>
        <p:spPr>
          <a:xfrm>
            <a:off x="11916493" y="5135076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34" name="门诊就诊"/>
          <p:cNvSpPr/>
          <p:nvPr/>
        </p:nvSpPr>
        <p:spPr>
          <a:xfrm>
            <a:off x="10972277" y="6396416"/>
            <a:ext cx="1888433" cy="1028701"/>
          </a:xfrm>
          <a:prstGeom prst="rect">
            <a:avLst/>
          </a:prstGeom>
          <a:solidFill>
            <a:srgbClr val="FF40FF">
              <a:alpha val="48539"/>
            </a:srgbClr>
          </a:solidFill>
          <a:ln w="381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门诊就诊</a:t>
            </a:r>
          </a:p>
        </p:txBody>
      </p:sp>
      <p:sp>
        <p:nvSpPr>
          <p:cNvPr id="635" name="线条"/>
          <p:cNvSpPr/>
          <p:nvPr/>
        </p:nvSpPr>
        <p:spPr>
          <a:xfrm>
            <a:off x="12856957" y="6910766"/>
            <a:ext cx="8918063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36" name="就诊登记"/>
          <p:cNvSpPr/>
          <p:nvPr/>
        </p:nvSpPr>
        <p:spPr>
          <a:xfrm>
            <a:off x="13360337" y="6405826"/>
            <a:ext cx="1888434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就诊登记</a:t>
            </a:r>
          </a:p>
        </p:txBody>
      </p:sp>
      <p:sp>
        <p:nvSpPr>
          <p:cNvPr id="637" name="就诊预约"/>
          <p:cNvSpPr/>
          <p:nvPr/>
        </p:nvSpPr>
        <p:spPr>
          <a:xfrm>
            <a:off x="16886321" y="640582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就诊预约</a:t>
            </a:r>
          </a:p>
        </p:txBody>
      </p:sp>
      <p:sp>
        <p:nvSpPr>
          <p:cNvPr id="638" name="就诊分诊"/>
          <p:cNvSpPr/>
          <p:nvPr/>
        </p:nvSpPr>
        <p:spPr>
          <a:xfrm>
            <a:off x="20190629" y="640582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就诊分诊</a:t>
            </a:r>
          </a:p>
        </p:txBody>
      </p:sp>
      <p:sp>
        <p:nvSpPr>
          <p:cNvPr id="639" name="就诊登记"/>
          <p:cNvSpPr/>
          <p:nvPr/>
        </p:nvSpPr>
        <p:spPr>
          <a:xfrm>
            <a:off x="13360337" y="8160562"/>
            <a:ext cx="1888434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就诊登记</a:t>
            </a:r>
          </a:p>
        </p:txBody>
      </p:sp>
      <p:sp>
        <p:nvSpPr>
          <p:cNvPr id="640" name="线条"/>
          <p:cNvSpPr/>
          <p:nvPr/>
        </p:nvSpPr>
        <p:spPr>
          <a:xfrm>
            <a:off x="14304554" y="6951695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41" name="就诊登记收费"/>
          <p:cNvSpPr/>
          <p:nvPr/>
        </p:nvSpPr>
        <p:spPr>
          <a:xfrm>
            <a:off x="13452788" y="10420008"/>
            <a:ext cx="1703532" cy="1243562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就诊登记收费</a:t>
            </a:r>
          </a:p>
        </p:txBody>
      </p:sp>
      <p:sp>
        <p:nvSpPr>
          <p:cNvPr id="642" name="线条"/>
          <p:cNvSpPr/>
          <p:nvPr/>
        </p:nvSpPr>
        <p:spPr>
          <a:xfrm>
            <a:off x="14266454" y="9206753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43" name="就诊预约"/>
          <p:cNvSpPr/>
          <p:nvPr/>
        </p:nvSpPr>
        <p:spPr>
          <a:xfrm>
            <a:off x="16886321" y="81605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就诊预约</a:t>
            </a:r>
          </a:p>
        </p:txBody>
      </p:sp>
      <p:sp>
        <p:nvSpPr>
          <p:cNvPr id="644" name="线条"/>
          <p:cNvSpPr/>
          <p:nvPr/>
        </p:nvSpPr>
        <p:spPr>
          <a:xfrm>
            <a:off x="17830536" y="6951695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45" name="就诊预约收费"/>
          <p:cNvSpPr/>
          <p:nvPr/>
        </p:nvSpPr>
        <p:spPr>
          <a:xfrm>
            <a:off x="16978771" y="10420008"/>
            <a:ext cx="1703533" cy="1243562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就诊预约收费</a:t>
            </a:r>
          </a:p>
        </p:txBody>
      </p:sp>
      <p:sp>
        <p:nvSpPr>
          <p:cNvPr id="646" name="线条"/>
          <p:cNvSpPr/>
          <p:nvPr/>
        </p:nvSpPr>
        <p:spPr>
          <a:xfrm>
            <a:off x="17830536" y="9206753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47" name="线条"/>
          <p:cNvSpPr/>
          <p:nvPr/>
        </p:nvSpPr>
        <p:spPr>
          <a:xfrm>
            <a:off x="21755529" y="6891716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48" name="分诊"/>
          <p:cNvSpPr/>
          <p:nvPr/>
        </p:nvSpPr>
        <p:spPr>
          <a:xfrm>
            <a:off x="20811312" y="81478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分诊</a:t>
            </a:r>
          </a:p>
        </p:txBody>
      </p:sp>
      <p:sp>
        <p:nvSpPr>
          <p:cNvPr id="649" name="叫号…"/>
          <p:cNvSpPr/>
          <p:nvPr/>
        </p:nvSpPr>
        <p:spPr>
          <a:xfrm>
            <a:off x="19859505" y="10454586"/>
            <a:ext cx="1888433" cy="1028701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叫号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操作</a:t>
            </a:r>
          </a:p>
        </p:txBody>
      </p:sp>
      <p:sp>
        <p:nvSpPr>
          <p:cNvPr id="650" name="分诊…"/>
          <p:cNvSpPr/>
          <p:nvPr/>
        </p:nvSpPr>
        <p:spPr>
          <a:xfrm>
            <a:off x="21987794" y="10454586"/>
            <a:ext cx="1888433" cy="1028701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分诊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操作</a:t>
            </a:r>
          </a:p>
        </p:txBody>
      </p:sp>
      <p:sp>
        <p:nvSpPr>
          <p:cNvPr id="651" name="线条"/>
          <p:cNvSpPr/>
          <p:nvPr/>
        </p:nvSpPr>
        <p:spPr>
          <a:xfrm>
            <a:off x="21755528" y="9193794"/>
            <a:ext cx="1" cy="620193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2" name="线条"/>
          <p:cNvSpPr/>
          <p:nvPr/>
        </p:nvSpPr>
        <p:spPr>
          <a:xfrm flipH="1">
            <a:off x="20744767" y="9793696"/>
            <a:ext cx="1010763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3" name="线条"/>
          <p:cNvSpPr/>
          <p:nvPr/>
        </p:nvSpPr>
        <p:spPr>
          <a:xfrm flipH="1">
            <a:off x="21736479" y="9793696"/>
            <a:ext cx="1205009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4" name="线条"/>
          <p:cNvSpPr/>
          <p:nvPr/>
        </p:nvSpPr>
        <p:spPr>
          <a:xfrm>
            <a:off x="20765621" y="9798343"/>
            <a:ext cx="1" cy="620193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5" name="线条"/>
          <p:cNvSpPr/>
          <p:nvPr/>
        </p:nvSpPr>
        <p:spPr>
          <a:xfrm>
            <a:off x="22932010" y="9798343"/>
            <a:ext cx="1" cy="620193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6" name="叫号操作"/>
          <p:cNvSpPr/>
          <p:nvPr/>
        </p:nvSpPr>
        <p:spPr>
          <a:xfrm>
            <a:off x="20258520" y="9271884"/>
            <a:ext cx="1347641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叫号操作</a:t>
            </a:r>
          </a:p>
        </p:txBody>
      </p:sp>
      <p:sp>
        <p:nvSpPr>
          <p:cNvPr id="657" name="就诊生命…"/>
          <p:cNvSpPr/>
          <p:nvPr/>
        </p:nvSpPr>
        <p:spPr>
          <a:xfrm>
            <a:off x="10972277" y="81478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就诊生命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体征</a:t>
            </a:r>
          </a:p>
        </p:txBody>
      </p:sp>
      <p:sp>
        <p:nvSpPr>
          <p:cNvPr id="658" name="线条"/>
          <p:cNvSpPr/>
          <p:nvPr/>
        </p:nvSpPr>
        <p:spPr>
          <a:xfrm>
            <a:off x="1192048" y="6910766"/>
            <a:ext cx="9921909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59" name="健康状况"/>
          <p:cNvSpPr/>
          <p:nvPr/>
        </p:nvSpPr>
        <p:spPr>
          <a:xfrm>
            <a:off x="8303430" y="640582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健康状况</a:t>
            </a:r>
          </a:p>
        </p:txBody>
      </p:sp>
      <p:sp>
        <p:nvSpPr>
          <p:cNvPr id="660" name="门诊就诊…"/>
          <p:cNvSpPr/>
          <p:nvPr/>
        </p:nvSpPr>
        <p:spPr>
          <a:xfrm>
            <a:off x="8303430" y="81478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门诊就诊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健康状况</a:t>
            </a:r>
          </a:p>
        </p:txBody>
      </p:sp>
      <p:sp>
        <p:nvSpPr>
          <p:cNvPr id="661" name="线条"/>
          <p:cNvSpPr/>
          <p:nvPr/>
        </p:nvSpPr>
        <p:spPr>
          <a:xfrm>
            <a:off x="9247646" y="6917116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62" name="就诊操作"/>
          <p:cNvSpPr/>
          <p:nvPr/>
        </p:nvSpPr>
        <p:spPr>
          <a:xfrm>
            <a:off x="5650746" y="640582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就诊操作</a:t>
            </a:r>
          </a:p>
        </p:txBody>
      </p:sp>
      <p:sp>
        <p:nvSpPr>
          <p:cNvPr id="663" name="就诊操作"/>
          <p:cNvSpPr/>
          <p:nvPr/>
        </p:nvSpPr>
        <p:spPr>
          <a:xfrm>
            <a:off x="5488186" y="81478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就诊操作</a:t>
            </a:r>
          </a:p>
        </p:txBody>
      </p:sp>
      <p:sp>
        <p:nvSpPr>
          <p:cNvPr id="664" name="线条"/>
          <p:cNvSpPr/>
          <p:nvPr/>
        </p:nvSpPr>
        <p:spPr>
          <a:xfrm>
            <a:off x="6432402" y="6912469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65" name="就诊联系人"/>
          <p:cNvSpPr/>
          <p:nvPr/>
        </p:nvSpPr>
        <p:spPr>
          <a:xfrm>
            <a:off x="3023462" y="6405826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就诊联系人</a:t>
            </a:r>
          </a:p>
        </p:txBody>
      </p:sp>
      <p:sp>
        <p:nvSpPr>
          <p:cNvPr id="666" name="门诊就诊…"/>
          <p:cNvSpPr/>
          <p:nvPr/>
        </p:nvSpPr>
        <p:spPr>
          <a:xfrm>
            <a:off x="3023462" y="81605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门诊就诊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联系人</a:t>
            </a:r>
          </a:p>
        </p:txBody>
      </p:sp>
      <p:sp>
        <p:nvSpPr>
          <p:cNvPr id="667" name="线条"/>
          <p:cNvSpPr/>
          <p:nvPr/>
        </p:nvSpPr>
        <p:spPr>
          <a:xfrm>
            <a:off x="3967678" y="6951695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68" name="门诊就诊…"/>
          <p:cNvSpPr/>
          <p:nvPr/>
        </p:nvSpPr>
        <p:spPr>
          <a:xfrm>
            <a:off x="374242" y="8160562"/>
            <a:ext cx="1888433" cy="1028701"/>
          </a:xfrm>
          <a:prstGeom prst="rect">
            <a:avLst/>
          </a:prstGeom>
          <a:solidFill>
            <a:srgbClr val="00FDFF">
              <a:alpha val="5147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门诊就诊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基本档案</a:t>
            </a:r>
          </a:p>
        </p:txBody>
      </p:sp>
      <p:sp>
        <p:nvSpPr>
          <p:cNvPr id="669" name="线条"/>
          <p:cNvSpPr/>
          <p:nvPr/>
        </p:nvSpPr>
        <p:spPr>
          <a:xfrm flipH="1">
            <a:off x="1183376" y="6887069"/>
            <a:ext cx="1" cy="1243562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70" name="就诊联系人"/>
          <p:cNvSpPr/>
          <p:nvPr/>
        </p:nvSpPr>
        <p:spPr>
          <a:xfrm>
            <a:off x="3023462" y="10149613"/>
            <a:ext cx="1888433" cy="1244601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就诊联系人</a:t>
            </a:r>
          </a:p>
        </p:txBody>
      </p:sp>
      <p:sp>
        <p:nvSpPr>
          <p:cNvPr id="671" name="线条"/>
          <p:cNvSpPr/>
          <p:nvPr/>
        </p:nvSpPr>
        <p:spPr>
          <a:xfrm>
            <a:off x="3967678" y="9171915"/>
            <a:ext cx="1" cy="995046"/>
          </a:xfrm>
          <a:prstGeom prst="line">
            <a:avLst/>
          </a:prstGeom>
          <a:ln w="381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672" name="患者基本…"/>
          <p:cNvSpPr/>
          <p:nvPr/>
        </p:nvSpPr>
        <p:spPr>
          <a:xfrm>
            <a:off x="374242" y="10149613"/>
            <a:ext cx="1888433" cy="1244601"/>
          </a:xfrm>
          <a:prstGeom prst="rect">
            <a:avLst/>
          </a:prstGeom>
          <a:solidFill>
            <a:srgbClr val="FFFB00">
              <a:alpha val="24414"/>
            </a:srgbClr>
          </a:solidFill>
          <a:ln w="12700">
            <a:solidFill>
              <a:srgbClr val="FFFFFF">
                <a:alpha val="8536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患者基本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z="3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档案</a:t>
            </a:r>
          </a:p>
        </p:txBody>
      </p:sp>
      <p:sp>
        <p:nvSpPr>
          <p:cNvPr id="673" name="线条"/>
          <p:cNvSpPr/>
          <p:nvPr/>
        </p:nvSpPr>
        <p:spPr>
          <a:xfrm flipH="1">
            <a:off x="1183376" y="9171915"/>
            <a:ext cx="1" cy="995046"/>
          </a:xfrm>
          <a:prstGeom prst="line">
            <a:avLst/>
          </a:prstGeom>
          <a:ln w="381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成组"/>
          <p:cNvGrpSpPr/>
          <p:nvPr/>
        </p:nvGrpSpPr>
        <p:grpSpPr>
          <a:xfrm>
            <a:off x="-62" y="12902"/>
            <a:ext cx="24339613" cy="13683325"/>
            <a:chOff x="0" y="0"/>
            <a:chExt cx="24339612" cy="13683324"/>
          </a:xfrm>
        </p:grpSpPr>
        <p:sp>
          <p:nvSpPr>
            <p:cNvPr id="675" name="矩形"/>
            <p:cNvSpPr/>
            <p:nvPr/>
          </p:nvSpPr>
          <p:spPr>
            <a:xfrm>
              <a:off x="0" y="0"/>
              <a:ext cx="8115300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676" name="矩形"/>
            <p:cNvSpPr/>
            <p:nvPr/>
          </p:nvSpPr>
          <p:spPr>
            <a:xfrm>
              <a:off x="8109012" y="0"/>
              <a:ext cx="8115301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677" name="矩形"/>
            <p:cNvSpPr/>
            <p:nvPr/>
          </p:nvSpPr>
          <p:spPr>
            <a:xfrm>
              <a:off x="16224312" y="0"/>
              <a:ext cx="8115301" cy="697230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678" name="矩形"/>
            <p:cNvSpPr/>
            <p:nvPr/>
          </p:nvSpPr>
          <p:spPr>
            <a:xfrm>
              <a:off x="0" y="6968066"/>
              <a:ext cx="8115300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679" name="矩形"/>
            <p:cNvSpPr/>
            <p:nvPr/>
          </p:nvSpPr>
          <p:spPr>
            <a:xfrm>
              <a:off x="81090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680" name="矩形"/>
            <p:cNvSpPr/>
            <p:nvPr/>
          </p:nvSpPr>
          <p:spPr>
            <a:xfrm>
              <a:off x="162243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682" name="扳手"/>
          <p:cNvSpPr/>
          <p:nvPr/>
        </p:nvSpPr>
        <p:spPr>
          <a:xfrm>
            <a:off x="12027206" y="1990786"/>
            <a:ext cx="259597" cy="135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83" name="设计手段"/>
          <p:cNvSpPr/>
          <p:nvPr/>
        </p:nvSpPr>
        <p:spPr>
          <a:xfrm>
            <a:off x="10892118" y="3673090"/>
            <a:ext cx="2599765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684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85" name="架构分解"/>
          <p:cNvSpPr/>
          <p:nvPr/>
        </p:nvSpPr>
        <p:spPr>
          <a:xfrm>
            <a:off x="19058218" y="3674071"/>
            <a:ext cx="2599765" cy="7493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686" name="银行"/>
          <p:cNvSpPr/>
          <p:nvPr/>
        </p:nvSpPr>
        <p:spPr>
          <a:xfrm>
            <a:off x="3240506" y="8729326"/>
            <a:ext cx="1356044" cy="12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87" name="中台能力"/>
          <p:cNvSpPr/>
          <p:nvPr/>
        </p:nvSpPr>
        <p:spPr>
          <a:xfrm>
            <a:off x="2566473" y="10153736"/>
            <a:ext cx="2599766" cy="8509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688" name="箭头 5"/>
          <p:cNvSpPr/>
          <p:nvPr/>
        </p:nvSpPr>
        <p:spPr>
          <a:xfrm>
            <a:off x="11539708" y="8730059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89" name="废纸篓"/>
          <p:cNvSpPr/>
          <p:nvPr/>
        </p:nvSpPr>
        <p:spPr>
          <a:xfrm>
            <a:off x="19609265" y="8727213"/>
            <a:ext cx="820106" cy="12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1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90" name="知识图谱"/>
          <p:cNvSpPr/>
          <p:nvPr/>
        </p:nvSpPr>
        <p:spPr>
          <a:xfrm>
            <a:off x="10337800" y="10153736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691" name="基于中台驱动高血压患者入院诊疗建模流程"/>
          <p:cNvSpPr/>
          <p:nvPr/>
        </p:nvSpPr>
        <p:spPr>
          <a:xfrm>
            <a:off x="18134854" y="10153736"/>
            <a:ext cx="4765231" cy="110083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  <p:sp>
        <p:nvSpPr>
          <p:cNvPr id="692" name="设计动机"/>
          <p:cNvSpPr/>
          <p:nvPr/>
        </p:nvSpPr>
        <p:spPr>
          <a:xfrm>
            <a:off x="2566473" y="3673090"/>
            <a:ext cx="2599766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693" name="口罩"/>
          <p:cNvSpPr/>
          <p:nvPr/>
        </p:nvSpPr>
        <p:spPr>
          <a:xfrm>
            <a:off x="3311836" y="198599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矩形"/>
          <p:cNvSpPr/>
          <p:nvPr/>
        </p:nvSpPr>
        <p:spPr>
          <a:xfrm>
            <a:off x="765232" y="2332473"/>
            <a:ext cx="7350984" cy="11037936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696" name="中台能力—&gt;概述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中台能力—&gt;概述</a:t>
            </a:r>
          </a:p>
        </p:txBody>
      </p:sp>
      <p:sp>
        <p:nvSpPr>
          <p:cNvPr id="697" name="1.抽象 封装"/>
          <p:cNvSpPr txBox="1"/>
          <p:nvPr/>
        </p:nvSpPr>
        <p:spPr>
          <a:xfrm>
            <a:off x="3002715" y="3116414"/>
            <a:ext cx="2321663" cy="7112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4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1.抽象 封装</a:t>
            </a:r>
          </a:p>
        </p:txBody>
      </p:sp>
      <p:sp>
        <p:nvSpPr>
          <p:cNvPr id="698" name="银行"/>
          <p:cNvSpPr/>
          <p:nvPr/>
        </p:nvSpPr>
        <p:spPr>
          <a:xfrm>
            <a:off x="1589261" y="3050836"/>
            <a:ext cx="856707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699" name="书堆"/>
          <p:cNvSpPr/>
          <p:nvPr/>
        </p:nvSpPr>
        <p:spPr>
          <a:xfrm>
            <a:off x="1504036" y="5216707"/>
            <a:ext cx="896925" cy="812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00" name="2.所有中台都是业务中台"/>
          <p:cNvSpPr txBox="1"/>
          <p:nvPr/>
        </p:nvSpPr>
        <p:spPr>
          <a:xfrm>
            <a:off x="2416255" y="5267507"/>
            <a:ext cx="5497778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0"/>
              </a:spcBef>
              <a:defRPr sz="34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     2.所有中台都是业务中台</a:t>
            </a:r>
          </a:p>
        </p:txBody>
      </p:sp>
      <p:sp>
        <p:nvSpPr>
          <p:cNvPr id="701" name="口罩"/>
          <p:cNvSpPr/>
          <p:nvPr/>
        </p:nvSpPr>
        <p:spPr>
          <a:xfrm>
            <a:off x="1515036" y="7382579"/>
            <a:ext cx="874925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02" name="3.各层聚焦自己的职责"/>
          <p:cNvSpPr txBox="1"/>
          <p:nvPr/>
        </p:nvSpPr>
        <p:spPr>
          <a:xfrm>
            <a:off x="2387375" y="7449270"/>
            <a:ext cx="515213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4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   3.各层聚焦自己的职责</a:t>
            </a:r>
          </a:p>
        </p:txBody>
      </p:sp>
      <p:sp>
        <p:nvSpPr>
          <p:cNvPr id="703" name="矩形"/>
          <p:cNvSpPr/>
          <p:nvPr/>
        </p:nvSpPr>
        <p:spPr>
          <a:xfrm>
            <a:off x="8104223" y="2332473"/>
            <a:ext cx="15236207" cy="11037936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704" name="·"/>
          <p:cNvSpPr txBox="1"/>
          <p:nvPr/>
        </p:nvSpPr>
        <p:spPr>
          <a:xfrm>
            <a:off x="8617087" y="3170846"/>
            <a:ext cx="14210478" cy="572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0"/>
              </a:spcBef>
              <a:defRPr sz="31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·</a:t>
            </a:r>
          </a:p>
        </p:txBody>
      </p:sp>
      <p:sp>
        <p:nvSpPr>
          <p:cNvPr id="705" name="打开的书本"/>
          <p:cNvSpPr/>
          <p:nvPr/>
        </p:nvSpPr>
        <p:spPr>
          <a:xfrm>
            <a:off x="13132113" y="2753225"/>
            <a:ext cx="768152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83878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06" name="业务中台"/>
          <p:cNvSpPr txBox="1"/>
          <p:nvPr/>
        </p:nvSpPr>
        <p:spPr>
          <a:xfrm>
            <a:off x="14010087" y="2644629"/>
            <a:ext cx="1841501" cy="7112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4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业务中台</a:t>
            </a:r>
          </a:p>
        </p:txBody>
      </p:sp>
      <p:sp>
        <p:nvSpPr>
          <p:cNvPr id="707" name="业务中台包括业务架构和应用架构.对医疗业务域的场景进行抽象,封装成共享服务组件,建立…"/>
          <p:cNvSpPr txBox="1"/>
          <p:nvPr/>
        </p:nvSpPr>
        <p:spPr>
          <a:xfrm>
            <a:off x="8582690" y="3503998"/>
            <a:ext cx="14279271" cy="155971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业务中台包括</a:t>
            </a:r>
            <a:r>
              <a:rPr>
                <a:solidFill>
                  <a:srgbClr val="FF9300"/>
                </a:solidFill>
              </a:rPr>
              <a:t>业务架构</a:t>
            </a:r>
            <a:r>
              <a:t>和</a:t>
            </a:r>
            <a:r>
              <a:rPr>
                <a:solidFill>
                  <a:srgbClr val="FF9300"/>
                </a:solidFill>
              </a:rPr>
              <a:t>应用架构</a:t>
            </a:r>
            <a:r>
              <a:t>.对医疗业务域的场景进行抽象,封装成</a:t>
            </a:r>
            <a:r>
              <a:rPr>
                <a:solidFill>
                  <a:srgbClr val="FF9300"/>
                </a:solidFill>
              </a:rPr>
              <a:t>共享服务组件</a:t>
            </a:r>
            <a:r>
              <a:t>,建立</a:t>
            </a:r>
          </a:p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核心数据模型和标</a:t>
            </a:r>
            <a:r>
              <a:rPr>
                <a:solidFill>
                  <a:srgbClr val="FFFFFF"/>
                </a:solidFill>
              </a:rPr>
              <a:t>量化的</a:t>
            </a:r>
            <a:r>
              <a:rPr>
                <a:solidFill>
                  <a:srgbClr val="FF9300"/>
                </a:solidFill>
              </a:rPr>
              <a:t>业务规则</a:t>
            </a:r>
            <a:r>
              <a:t>,逻辑.提供包括</a:t>
            </a:r>
            <a:r>
              <a:rPr>
                <a:solidFill>
                  <a:srgbClr val="FF9300"/>
                </a:solidFill>
              </a:rPr>
              <a:t>患者中心</a:t>
            </a:r>
            <a:r>
              <a:t>,</a:t>
            </a:r>
            <a:r>
              <a:rPr>
                <a:solidFill>
                  <a:srgbClr val="FF9300"/>
                </a:solidFill>
              </a:rPr>
              <a:t>资源中心</a:t>
            </a:r>
            <a:r>
              <a:t>,</a:t>
            </a:r>
            <a:r>
              <a:rPr>
                <a:solidFill>
                  <a:srgbClr val="FF9300"/>
                </a:solidFill>
              </a:rPr>
              <a:t>服务中心</a:t>
            </a:r>
            <a:r>
              <a:t>等共性服务.</a:t>
            </a:r>
          </a:p>
        </p:txBody>
      </p:sp>
      <p:sp>
        <p:nvSpPr>
          <p:cNvPr id="708" name="打开的书本"/>
          <p:cNvSpPr/>
          <p:nvPr/>
        </p:nvSpPr>
        <p:spPr>
          <a:xfrm>
            <a:off x="13096554" y="5636125"/>
            <a:ext cx="768152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83878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09" name="数据中台"/>
          <p:cNvSpPr txBox="1"/>
          <p:nvPr/>
        </p:nvSpPr>
        <p:spPr>
          <a:xfrm>
            <a:off x="13974526" y="5527529"/>
            <a:ext cx="1841501" cy="7112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4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数据中台</a:t>
            </a:r>
          </a:p>
        </p:txBody>
      </p:sp>
      <p:sp>
        <p:nvSpPr>
          <p:cNvPr id="710" name="数据中台由两部分构成.第一个职能是负责业务共性域的流程配置和基本资源管理工作。为了…"/>
          <p:cNvSpPr txBox="1"/>
          <p:nvPr/>
        </p:nvSpPr>
        <p:spPr>
          <a:xfrm>
            <a:off x="8621973" y="6426629"/>
            <a:ext cx="14437158" cy="215423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数据中台由两部分构成.第一个职能是负责业务共性域的</a:t>
            </a:r>
            <a:r>
              <a:rPr>
                <a:solidFill>
                  <a:srgbClr val="FF9300"/>
                </a:solidFill>
              </a:rPr>
              <a:t>流程配置</a:t>
            </a:r>
            <a:r>
              <a:t>和</a:t>
            </a:r>
            <a:r>
              <a:rPr>
                <a:solidFill>
                  <a:srgbClr val="FF9300"/>
                </a:solidFill>
              </a:rPr>
              <a:t>基本资源</a:t>
            </a:r>
            <a:r>
              <a:t>管理工作。为了</a:t>
            </a:r>
          </a:p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实现</a:t>
            </a:r>
            <a:r>
              <a:rPr>
                <a:solidFill>
                  <a:srgbClr val="FF9300"/>
                </a:solidFill>
              </a:rPr>
              <a:t>操作级别</a:t>
            </a:r>
            <a:r>
              <a:t>互操作,采用了</a:t>
            </a:r>
            <a:r>
              <a:rPr>
                <a:solidFill>
                  <a:srgbClr val="FF9300"/>
                </a:solidFill>
              </a:rPr>
              <a:t>Fhir资源</a:t>
            </a:r>
            <a:r>
              <a:t>和</a:t>
            </a:r>
            <a:r>
              <a:rPr>
                <a:solidFill>
                  <a:srgbClr val="FF9300"/>
                </a:solidFill>
              </a:rPr>
              <a:t>profile模板</a:t>
            </a:r>
            <a:r>
              <a:t>进行规范化.第二个职能是利用大数据能力</a:t>
            </a:r>
          </a:p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实现跨业务域的</a:t>
            </a:r>
            <a:r>
              <a:rPr>
                <a:solidFill>
                  <a:srgbClr val="FF9300"/>
                </a:solidFill>
              </a:rPr>
              <a:t>数据聚合</a:t>
            </a:r>
            <a:r>
              <a:t>和知识沉淀。通过沉淀公共数据进而形成</a:t>
            </a:r>
            <a:r>
              <a:rPr>
                <a:solidFill>
                  <a:srgbClr val="FF9300"/>
                </a:solidFill>
              </a:rPr>
              <a:t>数据资产</a:t>
            </a:r>
            <a:r>
              <a:t>。通过数据服务</a:t>
            </a:r>
          </a:p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实现对数据的封装和开放,快速地实现对上层应用的支撑和自身的扩展功能。</a:t>
            </a:r>
          </a:p>
        </p:txBody>
      </p:sp>
      <p:sp>
        <p:nvSpPr>
          <p:cNvPr id="711" name="打开的书本"/>
          <p:cNvSpPr/>
          <p:nvPr/>
        </p:nvSpPr>
        <p:spPr>
          <a:xfrm>
            <a:off x="13193997" y="9675355"/>
            <a:ext cx="768152" cy="7112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7974" y="0"/>
                </a:moveTo>
                <a:lnTo>
                  <a:pt x="12381" y="2366"/>
                </a:lnTo>
                <a:lnTo>
                  <a:pt x="12373" y="2368"/>
                </a:lnTo>
                <a:cubicBezTo>
                  <a:pt x="11868" y="2611"/>
                  <a:pt x="11498" y="3043"/>
                  <a:pt x="11273" y="3649"/>
                </a:cubicBezTo>
                <a:cubicBezTo>
                  <a:pt x="11070" y="4192"/>
                  <a:pt x="11055" y="4701"/>
                  <a:pt x="11055" y="4845"/>
                </a:cubicBezTo>
                <a:lnTo>
                  <a:pt x="11055" y="5127"/>
                </a:lnTo>
                <a:lnTo>
                  <a:pt x="20346" y="1249"/>
                </a:lnTo>
                <a:lnTo>
                  <a:pt x="19907" y="1017"/>
                </a:lnTo>
                <a:lnTo>
                  <a:pt x="11770" y="4414"/>
                </a:lnTo>
                <a:cubicBezTo>
                  <a:pt x="12018" y="4052"/>
                  <a:pt x="12419" y="3735"/>
                  <a:pt x="12972" y="3468"/>
                </a:cubicBezTo>
                <a:lnTo>
                  <a:pt x="19369" y="735"/>
                </a:lnTo>
                <a:lnTo>
                  <a:pt x="18934" y="505"/>
                </a:lnTo>
                <a:lnTo>
                  <a:pt x="12837" y="3109"/>
                </a:lnTo>
                <a:lnTo>
                  <a:pt x="12830" y="3113"/>
                </a:lnTo>
                <a:cubicBezTo>
                  <a:pt x="12227" y="3403"/>
                  <a:pt x="11780" y="3756"/>
                  <a:pt x="11494" y="4167"/>
                </a:cubicBezTo>
                <a:cubicBezTo>
                  <a:pt x="11607" y="3668"/>
                  <a:pt x="11876" y="3033"/>
                  <a:pt x="12515" y="2723"/>
                </a:cubicBezTo>
                <a:lnTo>
                  <a:pt x="18411" y="230"/>
                </a:lnTo>
                <a:lnTo>
                  <a:pt x="17974" y="0"/>
                </a:lnTo>
                <a:close/>
                <a:moveTo>
                  <a:pt x="3633" y="2"/>
                </a:moveTo>
                <a:lnTo>
                  <a:pt x="3194" y="231"/>
                </a:lnTo>
                <a:lnTo>
                  <a:pt x="9084" y="2723"/>
                </a:lnTo>
                <a:cubicBezTo>
                  <a:pt x="9723" y="3033"/>
                  <a:pt x="9992" y="3668"/>
                  <a:pt x="10105" y="4167"/>
                </a:cubicBezTo>
                <a:cubicBezTo>
                  <a:pt x="9819" y="3756"/>
                  <a:pt x="9371" y="3403"/>
                  <a:pt x="8768" y="3113"/>
                </a:cubicBezTo>
                <a:lnTo>
                  <a:pt x="2670" y="507"/>
                </a:lnTo>
                <a:lnTo>
                  <a:pt x="2233" y="736"/>
                </a:lnTo>
                <a:lnTo>
                  <a:pt x="8626" y="3468"/>
                </a:lnTo>
                <a:cubicBezTo>
                  <a:pt x="9179" y="3735"/>
                  <a:pt x="9581" y="4051"/>
                  <a:pt x="9828" y="4414"/>
                </a:cubicBezTo>
                <a:lnTo>
                  <a:pt x="1694" y="1019"/>
                </a:lnTo>
                <a:lnTo>
                  <a:pt x="1254" y="1250"/>
                </a:lnTo>
                <a:lnTo>
                  <a:pt x="10543" y="5127"/>
                </a:lnTo>
                <a:lnTo>
                  <a:pt x="10543" y="4845"/>
                </a:lnTo>
                <a:cubicBezTo>
                  <a:pt x="10544" y="4701"/>
                  <a:pt x="10528" y="4192"/>
                  <a:pt x="10326" y="3649"/>
                </a:cubicBezTo>
                <a:cubicBezTo>
                  <a:pt x="10100" y="3043"/>
                  <a:pt x="9730" y="2611"/>
                  <a:pt x="9226" y="2368"/>
                </a:cubicBezTo>
                <a:lnTo>
                  <a:pt x="3633" y="2"/>
                </a:lnTo>
                <a:close/>
                <a:moveTo>
                  <a:pt x="0" y="1735"/>
                </a:moveTo>
                <a:lnTo>
                  <a:pt x="0" y="17289"/>
                </a:lnTo>
                <a:lnTo>
                  <a:pt x="8756" y="20993"/>
                </a:lnTo>
                <a:lnTo>
                  <a:pt x="8756" y="5441"/>
                </a:lnTo>
                <a:lnTo>
                  <a:pt x="0" y="1735"/>
                </a:lnTo>
                <a:close/>
                <a:moveTo>
                  <a:pt x="21600" y="1735"/>
                </a:moveTo>
                <a:lnTo>
                  <a:pt x="12844" y="5441"/>
                </a:lnTo>
                <a:lnTo>
                  <a:pt x="12844" y="20993"/>
                </a:lnTo>
                <a:lnTo>
                  <a:pt x="21600" y="17289"/>
                </a:lnTo>
                <a:lnTo>
                  <a:pt x="21600" y="1735"/>
                </a:lnTo>
                <a:close/>
                <a:moveTo>
                  <a:pt x="9325" y="5827"/>
                </a:moveTo>
                <a:lnTo>
                  <a:pt x="9325" y="21600"/>
                </a:lnTo>
                <a:lnTo>
                  <a:pt x="12275" y="21600"/>
                </a:lnTo>
                <a:lnTo>
                  <a:pt x="12275" y="5827"/>
                </a:lnTo>
                <a:lnTo>
                  <a:pt x="9325" y="5827"/>
                </a:lnTo>
                <a:close/>
              </a:path>
            </a:pathLst>
          </a:custGeom>
          <a:solidFill>
            <a:srgbClr val="83878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12" name="技术中台"/>
          <p:cNvSpPr txBox="1"/>
          <p:nvPr/>
        </p:nvSpPr>
        <p:spPr>
          <a:xfrm>
            <a:off x="14071970" y="9566760"/>
            <a:ext cx="1841501" cy="7112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4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技术中台</a:t>
            </a:r>
          </a:p>
        </p:txBody>
      </p:sp>
      <p:sp>
        <p:nvSpPr>
          <p:cNvPr id="713" name="抽象和封装了云基础设施(openstack).在此基础上建立各自的技术中间件.(微服务,分布式缓存,…"/>
          <p:cNvSpPr txBox="1"/>
          <p:nvPr/>
        </p:nvSpPr>
        <p:spPr>
          <a:xfrm>
            <a:off x="8192274" y="10745885"/>
            <a:ext cx="14853210" cy="112791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</a:t>
            </a:r>
            <a:r>
              <a:rPr>
                <a:solidFill>
                  <a:srgbClr val="FF9300"/>
                </a:solidFill>
              </a:rPr>
              <a:t>抽象和封装</a:t>
            </a:r>
            <a:r>
              <a:t>了云基础设施(openstack).在此基础上建立各自的技术中间件.(微服务,分布式缓存,</a:t>
            </a:r>
          </a:p>
          <a:p>
            <a:pPr defTabSz="584200">
              <a:spcBef>
                <a:spcPts val="0"/>
              </a:spcBef>
              <a:defRPr sz="28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消息队列,搜索引擎等),并且在此基础上提供了多种方式的简单易用的</a:t>
            </a:r>
            <a:r>
              <a:rPr>
                <a:solidFill>
                  <a:srgbClr val="FF9300"/>
                </a:solidFill>
              </a:rPr>
              <a:t>服务接口.</a:t>
            </a:r>
          </a:p>
        </p:txBody>
      </p:sp>
      <p:sp>
        <p:nvSpPr>
          <p:cNvPr id="714" name="线条"/>
          <p:cNvSpPr/>
          <p:nvPr/>
        </p:nvSpPr>
        <p:spPr>
          <a:xfrm>
            <a:off x="8158018" y="5350163"/>
            <a:ext cx="15128617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715" name="线条"/>
          <p:cNvSpPr/>
          <p:nvPr/>
        </p:nvSpPr>
        <p:spPr>
          <a:xfrm>
            <a:off x="8158018" y="9303326"/>
            <a:ext cx="15128617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矩形"/>
          <p:cNvSpPr/>
          <p:nvPr/>
        </p:nvSpPr>
        <p:spPr>
          <a:xfrm>
            <a:off x="8799244" y="2352017"/>
            <a:ext cx="14449995" cy="10828816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pic>
        <p:nvPicPr>
          <p:cNvPr id="71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58783" y="4230159"/>
            <a:ext cx="12149541" cy="7671139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719" name="矩形"/>
          <p:cNvSpPr/>
          <p:nvPr/>
        </p:nvSpPr>
        <p:spPr>
          <a:xfrm>
            <a:off x="766461" y="2337470"/>
            <a:ext cx="8055257" cy="10845210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720" name="中台支撑—&gt;服务化—&gt;mvc—&gt;前台组件化—&gt;快速组装"/>
          <p:cNvSpPr/>
          <p:nvPr/>
        </p:nvSpPr>
        <p:spPr>
          <a:xfrm>
            <a:off x="1746294" y="5377965"/>
            <a:ext cx="6842871" cy="1290865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343958" indent="-343958">
              <a:lnSpc>
                <a:spcPct val="80000"/>
              </a:lnSpc>
              <a:spcBef>
                <a:spcPts val="0"/>
              </a:spcBef>
              <a:buSzPct val="40000"/>
              <a:buBlip>
                <a:blip r:embed="rId3"/>
              </a:buBlip>
              <a:defRPr cap="all" sz="31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中台支撑—&gt;服务化—&gt;mvc—&gt;前台组件化—&gt;快速组装 </a:t>
            </a:r>
          </a:p>
        </p:txBody>
      </p:sp>
      <p:sp>
        <p:nvSpPr>
          <p:cNvPr id="721" name="无边界一站式医生工作平台"/>
          <p:cNvSpPr/>
          <p:nvPr/>
        </p:nvSpPr>
        <p:spPr>
          <a:xfrm>
            <a:off x="13301881" y="2902871"/>
            <a:ext cx="6551815" cy="86245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无边界一站式医生工作平台</a:t>
            </a:r>
          </a:p>
        </p:txBody>
      </p:sp>
      <p:sp>
        <p:nvSpPr>
          <p:cNvPr id="722" name="线条"/>
          <p:cNvSpPr/>
          <p:nvPr/>
        </p:nvSpPr>
        <p:spPr>
          <a:xfrm flipV="1">
            <a:off x="11576932" y="6489007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723" name="线条"/>
          <p:cNvSpPr/>
          <p:nvPr/>
        </p:nvSpPr>
        <p:spPr>
          <a:xfrm flipV="1">
            <a:off x="11703932" y="6616007"/>
            <a:ext cx="1270001" cy="127000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724" name="中台支撑—&gt;打破数据孤岛—&gt;多重维度的数据聚合"/>
          <p:cNvSpPr/>
          <p:nvPr/>
        </p:nvSpPr>
        <p:spPr>
          <a:xfrm>
            <a:off x="1692691" y="7250619"/>
            <a:ext cx="6177397" cy="1290865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343958" indent="-343958">
              <a:lnSpc>
                <a:spcPct val="80000"/>
              </a:lnSpc>
              <a:spcBef>
                <a:spcPts val="0"/>
              </a:spcBef>
              <a:buSzPct val="40000"/>
              <a:buBlip>
                <a:blip r:embed="rId3"/>
              </a:buBlip>
              <a:defRPr cap="all" sz="31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中台支撑—&gt;打破数据孤岛—&gt;多重维度的数据聚合</a:t>
            </a:r>
          </a:p>
        </p:txBody>
      </p:sp>
      <p:sp>
        <p:nvSpPr>
          <p:cNvPr id="725" name="中台支撑—&gt;服务化—&gt;多级触点—&gt;有效闭环"/>
          <p:cNvSpPr/>
          <p:nvPr/>
        </p:nvSpPr>
        <p:spPr>
          <a:xfrm>
            <a:off x="1741590" y="9123274"/>
            <a:ext cx="5825723" cy="140139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marL="343958" indent="-343958">
              <a:lnSpc>
                <a:spcPct val="80000"/>
              </a:lnSpc>
              <a:spcBef>
                <a:spcPts val="0"/>
              </a:spcBef>
              <a:buSzPct val="40000"/>
              <a:buBlip>
                <a:blip r:embed="rId3"/>
              </a:buBlip>
              <a:defRPr cap="all" sz="31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中台支撑—&gt;服务化—&gt;多级触点—&gt;有效闭环</a:t>
            </a:r>
          </a:p>
        </p:txBody>
      </p:sp>
      <p:sp>
        <p:nvSpPr>
          <p:cNvPr id="726" name="马"/>
          <p:cNvSpPr/>
          <p:nvPr/>
        </p:nvSpPr>
        <p:spPr>
          <a:xfrm>
            <a:off x="1835609" y="2668575"/>
            <a:ext cx="1507623" cy="12908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3" h="21576" fill="norm" stroke="1" extrusionOk="0">
                <a:moveTo>
                  <a:pt x="18953" y="14"/>
                </a:moveTo>
                <a:cubicBezTo>
                  <a:pt x="18892" y="51"/>
                  <a:pt x="18822" y="169"/>
                  <a:pt x="18765" y="369"/>
                </a:cubicBezTo>
                <a:cubicBezTo>
                  <a:pt x="18651" y="770"/>
                  <a:pt x="18251" y="603"/>
                  <a:pt x="18122" y="1155"/>
                </a:cubicBezTo>
                <a:cubicBezTo>
                  <a:pt x="18122" y="1155"/>
                  <a:pt x="15299" y="-21"/>
                  <a:pt x="12367" y="4614"/>
                </a:cubicBezTo>
                <a:cubicBezTo>
                  <a:pt x="12195" y="4859"/>
                  <a:pt x="11757" y="5217"/>
                  <a:pt x="11434" y="5016"/>
                </a:cubicBezTo>
                <a:cubicBezTo>
                  <a:pt x="11478" y="5231"/>
                  <a:pt x="11626" y="5493"/>
                  <a:pt x="11852" y="5717"/>
                </a:cubicBezTo>
                <a:cubicBezTo>
                  <a:pt x="10711" y="6070"/>
                  <a:pt x="7840" y="6343"/>
                  <a:pt x="6026" y="5900"/>
                </a:cubicBezTo>
                <a:cubicBezTo>
                  <a:pt x="4860" y="5616"/>
                  <a:pt x="3517" y="5988"/>
                  <a:pt x="2662" y="6898"/>
                </a:cubicBezTo>
                <a:cubicBezTo>
                  <a:pt x="1922" y="6943"/>
                  <a:pt x="628" y="7355"/>
                  <a:pt x="628" y="9695"/>
                </a:cubicBezTo>
                <a:cubicBezTo>
                  <a:pt x="628" y="12970"/>
                  <a:pt x="543" y="16681"/>
                  <a:pt x="0" y="17483"/>
                </a:cubicBezTo>
                <a:cubicBezTo>
                  <a:pt x="478" y="17282"/>
                  <a:pt x="890" y="17089"/>
                  <a:pt x="1173" y="16803"/>
                </a:cubicBezTo>
                <a:cubicBezTo>
                  <a:pt x="1125" y="18347"/>
                  <a:pt x="1086" y="20189"/>
                  <a:pt x="1086" y="20189"/>
                </a:cubicBezTo>
                <a:cubicBezTo>
                  <a:pt x="1086" y="20189"/>
                  <a:pt x="1582" y="20322"/>
                  <a:pt x="1470" y="20957"/>
                </a:cubicBezTo>
                <a:cubicBezTo>
                  <a:pt x="1385" y="21375"/>
                  <a:pt x="1657" y="21576"/>
                  <a:pt x="1657" y="21576"/>
                </a:cubicBezTo>
                <a:lnTo>
                  <a:pt x="2686" y="21576"/>
                </a:lnTo>
                <a:lnTo>
                  <a:pt x="2341" y="20674"/>
                </a:lnTo>
                <a:cubicBezTo>
                  <a:pt x="2341" y="20674"/>
                  <a:pt x="1957" y="20374"/>
                  <a:pt x="1942" y="20022"/>
                </a:cubicBezTo>
                <a:cubicBezTo>
                  <a:pt x="1922" y="19571"/>
                  <a:pt x="1770" y="16613"/>
                  <a:pt x="3013" y="15059"/>
                </a:cubicBezTo>
                <a:cubicBezTo>
                  <a:pt x="2956" y="15778"/>
                  <a:pt x="2899" y="16078"/>
                  <a:pt x="2899" y="16078"/>
                </a:cubicBezTo>
                <a:lnTo>
                  <a:pt x="3570" y="20240"/>
                </a:lnTo>
                <a:cubicBezTo>
                  <a:pt x="3570" y="20240"/>
                  <a:pt x="4098" y="20423"/>
                  <a:pt x="4084" y="21042"/>
                </a:cubicBezTo>
                <a:cubicBezTo>
                  <a:pt x="4069" y="21292"/>
                  <a:pt x="4351" y="21576"/>
                  <a:pt x="4351" y="21576"/>
                </a:cubicBezTo>
                <a:lnTo>
                  <a:pt x="5442" y="21576"/>
                </a:lnTo>
                <a:lnTo>
                  <a:pt x="4998" y="20674"/>
                </a:lnTo>
                <a:cubicBezTo>
                  <a:pt x="4998" y="20674"/>
                  <a:pt x="4198" y="20857"/>
                  <a:pt x="4112" y="17013"/>
                </a:cubicBezTo>
                <a:cubicBezTo>
                  <a:pt x="4455" y="16345"/>
                  <a:pt x="4899" y="12536"/>
                  <a:pt x="6341" y="11934"/>
                </a:cubicBezTo>
                <a:cubicBezTo>
                  <a:pt x="6341" y="11934"/>
                  <a:pt x="8049" y="13317"/>
                  <a:pt x="12118" y="13464"/>
                </a:cubicBezTo>
                <a:cubicBezTo>
                  <a:pt x="11951" y="15958"/>
                  <a:pt x="11800" y="16943"/>
                  <a:pt x="11800" y="16943"/>
                </a:cubicBezTo>
                <a:cubicBezTo>
                  <a:pt x="11800" y="16943"/>
                  <a:pt x="11873" y="18929"/>
                  <a:pt x="11566" y="20201"/>
                </a:cubicBezTo>
                <a:cubicBezTo>
                  <a:pt x="11915" y="20672"/>
                  <a:pt x="12256" y="20566"/>
                  <a:pt x="12090" y="21246"/>
                </a:cubicBezTo>
                <a:cubicBezTo>
                  <a:pt x="12037" y="21455"/>
                  <a:pt x="12264" y="21543"/>
                  <a:pt x="12264" y="21543"/>
                </a:cubicBezTo>
                <a:lnTo>
                  <a:pt x="13396" y="21543"/>
                </a:lnTo>
                <a:lnTo>
                  <a:pt x="13052" y="20777"/>
                </a:lnTo>
                <a:cubicBezTo>
                  <a:pt x="13052" y="20777"/>
                  <a:pt x="12251" y="20742"/>
                  <a:pt x="12462" y="18860"/>
                </a:cubicBezTo>
                <a:cubicBezTo>
                  <a:pt x="12674" y="16978"/>
                  <a:pt x="13012" y="17413"/>
                  <a:pt x="13235" y="15827"/>
                </a:cubicBezTo>
                <a:cubicBezTo>
                  <a:pt x="13306" y="15321"/>
                  <a:pt x="13414" y="14808"/>
                  <a:pt x="13528" y="14344"/>
                </a:cubicBezTo>
                <a:cubicBezTo>
                  <a:pt x="13726" y="16218"/>
                  <a:pt x="13748" y="16976"/>
                  <a:pt x="13748" y="16976"/>
                </a:cubicBezTo>
                <a:cubicBezTo>
                  <a:pt x="13748" y="16976"/>
                  <a:pt x="14182" y="18962"/>
                  <a:pt x="14106" y="20234"/>
                </a:cubicBezTo>
                <a:cubicBezTo>
                  <a:pt x="14540" y="20705"/>
                  <a:pt x="14862" y="20600"/>
                  <a:pt x="14819" y="21279"/>
                </a:cubicBezTo>
                <a:cubicBezTo>
                  <a:pt x="14804" y="21489"/>
                  <a:pt x="15047" y="21576"/>
                  <a:pt x="15047" y="21576"/>
                </a:cubicBezTo>
                <a:lnTo>
                  <a:pt x="16179" y="21576"/>
                </a:lnTo>
                <a:lnTo>
                  <a:pt x="15695" y="20810"/>
                </a:lnTo>
                <a:cubicBezTo>
                  <a:pt x="15695" y="20810"/>
                  <a:pt x="14888" y="20775"/>
                  <a:pt x="14759" y="18893"/>
                </a:cubicBezTo>
                <a:cubicBezTo>
                  <a:pt x="14629" y="17011"/>
                  <a:pt x="15047" y="17446"/>
                  <a:pt x="14982" y="15860"/>
                </a:cubicBezTo>
                <a:cubicBezTo>
                  <a:pt x="14934" y="14679"/>
                  <a:pt x="15080" y="13460"/>
                  <a:pt x="15158" y="12914"/>
                </a:cubicBezTo>
                <a:cubicBezTo>
                  <a:pt x="15463" y="12560"/>
                  <a:pt x="16744" y="10940"/>
                  <a:pt x="16328" y="9125"/>
                </a:cubicBezTo>
                <a:cubicBezTo>
                  <a:pt x="16328" y="9125"/>
                  <a:pt x="16854" y="5759"/>
                  <a:pt x="17850" y="5081"/>
                </a:cubicBezTo>
                <a:cubicBezTo>
                  <a:pt x="18250" y="5482"/>
                  <a:pt x="18822" y="5684"/>
                  <a:pt x="19222" y="5484"/>
                </a:cubicBezTo>
                <a:cubicBezTo>
                  <a:pt x="19936" y="5918"/>
                  <a:pt x="20236" y="5984"/>
                  <a:pt x="20365" y="6385"/>
                </a:cubicBezTo>
                <a:cubicBezTo>
                  <a:pt x="20436" y="6586"/>
                  <a:pt x="20978" y="6519"/>
                  <a:pt x="21049" y="6352"/>
                </a:cubicBezTo>
                <a:cubicBezTo>
                  <a:pt x="21235" y="6486"/>
                  <a:pt x="21535" y="6185"/>
                  <a:pt x="21493" y="5884"/>
                </a:cubicBezTo>
                <a:cubicBezTo>
                  <a:pt x="21449" y="5584"/>
                  <a:pt x="21600" y="5534"/>
                  <a:pt x="21496" y="5250"/>
                </a:cubicBezTo>
                <a:cubicBezTo>
                  <a:pt x="21392" y="4966"/>
                  <a:pt x="20007" y="2993"/>
                  <a:pt x="20007" y="2993"/>
                </a:cubicBezTo>
                <a:cubicBezTo>
                  <a:pt x="20007" y="2993"/>
                  <a:pt x="19853" y="1840"/>
                  <a:pt x="19027" y="1359"/>
                </a:cubicBezTo>
                <a:cubicBezTo>
                  <a:pt x="19103" y="1062"/>
                  <a:pt x="19142" y="606"/>
                  <a:pt x="19079" y="135"/>
                </a:cubicBezTo>
                <a:cubicBezTo>
                  <a:pt x="19065" y="18"/>
                  <a:pt x="19014" y="-24"/>
                  <a:pt x="18953" y="14"/>
                </a:cubicBezTo>
                <a:close/>
                <a:moveTo>
                  <a:pt x="1798" y="9298"/>
                </a:moveTo>
                <a:cubicBezTo>
                  <a:pt x="1804" y="9485"/>
                  <a:pt x="1822" y="9677"/>
                  <a:pt x="1856" y="9878"/>
                </a:cubicBezTo>
                <a:cubicBezTo>
                  <a:pt x="2284" y="12396"/>
                  <a:pt x="2093" y="13640"/>
                  <a:pt x="1546" y="14586"/>
                </a:cubicBezTo>
                <a:cubicBezTo>
                  <a:pt x="1492" y="13086"/>
                  <a:pt x="1433" y="10650"/>
                  <a:pt x="1798" y="929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727" name="线条"/>
          <p:cNvSpPr/>
          <p:nvPr/>
        </p:nvSpPr>
        <p:spPr>
          <a:xfrm>
            <a:off x="823784" y="4172333"/>
            <a:ext cx="7991412" cy="1"/>
          </a:xfrm>
          <a:prstGeom prst="line">
            <a:avLst/>
          </a:prstGeom>
          <a:ln w="25400">
            <a:solidFill>
              <a:srgbClr val="838787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728" name="中台能力—&gt;前端多层次快速组装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中台能力—&gt;前端多层次快速组装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中台能力—&gt;业务中台—&gt;服务化管理后的闭环簇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中台能力—&gt;业务中台—&gt;服务化管理后的闭环簇</a:t>
            </a:r>
          </a:p>
        </p:txBody>
      </p:sp>
      <p:sp>
        <p:nvSpPr>
          <p:cNvPr id="731" name="业务接入"/>
          <p:cNvSpPr/>
          <p:nvPr/>
        </p:nvSpPr>
        <p:spPr>
          <a:xfrm>
            <a:off x="22308627" y="5342134"/>
            <a:ext cx="1139177" cy="1208637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业务接入</a:t>
            </a:r>
          </a:p>
        </p:txBody>
      </p:sp>
      <p:grpSp>
        <p:nvGrpSpPr>
          <p:cNvPr id="775" name="成组"/>
          <p:cNvGrpSpPr/>
          <p:nvPr/>
        </p:nvGrpSpPr>
        <p:grpSpPr>
          <a:xfrm>
            <a:off x="914013" y="3966497"/>
            <a:ext cx="20080432" cy="9022745"/>
            <a:chOff x="0" y="0"/>
            <a:chExt cx="20080431" cy="9022743"/>
          </a:xfrm>
        </p:grpSpPr>
        <p:sp>
          <p:nvSpPr>
            <p:cNvPr id="732" name="预约挂号"/>
            <p:cNvSpPr/>
            <p:nvPr/>
          </p:nvSpPr>
          <p:spPr>
            <a:xfrm>
              <a:off x="8785" y="0"/>
              <a:ext cx="3651540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预约挂号</a:t>
              </a:r>
            </a:p>
          </p:txBody>
        </p:sp>
        <p:sp>
          <p:nvSpPr>
            <p:cNvPr id="733" name="网上预约"/>
            <p:cNvSpPr/>
            <p:nvPr/>
          </p:nvSpPr>
          <p:spPr>
            <a:xfrm>
              <a:off x="3657842" y="0"/>
              <a:ext cx="2574118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网上预约</a:t>
              </a:r>
            </a:p>
          </p:txBody>
        </p:sp>
        <p:sp>
          <p:nvSpPr>
            <p:cNvPr id="734" name="医生站"/>
            <p:cNvSpPr/>
            <p:nvPr/>
          </p:nvSpPr>
          <p:spPr>
            <a:xfrm>
              <a:off x="6240098" y="0"/>
              <a:ext cx="2586819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医生站</a:t>
              </a:r>
            </a:p>
          </p:txBody>
        </p:sp>
        <p:sp>
          <p:nvSpPr>
            <p:cNvPr id="735" name="移动工作站"/>
            <p:cNvSpPr/>
            <p:nvPr/>
          </p:nvSpPr>
          <p:spPr>
            <a:xfrm>
              <a:off x="8835055" y="0"/>
              <a:ext cx="2574118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移动工作站</a:t>
              </a:r>
            </a:p>
          </p:txBody>
        </p:sp>
        <p:sp>
          <p:nvSpPr>
            <p:cNvPr id="736" name="移动治疗站"/>
            <p:cNvSpPr/>
            <p:nvPr/>
          </p:nvSpPr>
          <p:spPr>
            <a:xfrm>
              <a:off x="11406689" y="0"/>
              <a:ext cx="2477136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移动治疗站</a:t>
              </a:r>
            </a:p>
          </p:txBody>
        </p:sp>
        <p:sp>
          <p:nvSpPr>
            <p:cNvPr id="737" name="移动院感"/>
            <p:cNvSpPr/>
            <p:nvPr/>
          </p:nvSpPr>
          <p:spPr>
            <a:xfrm>
              <a:off x="13898198" y="12700"/>
              <a:ext cx="2574118" cy="78439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移动院感</a:t>
              </a:r>
            </a:p>
          </p:txBody>
        </p:sp>
        <p:sp>
          <p:nvSpPr>
            <p:cNvPr id="738" name="家庭医生"/>
            <p:cNvSpPr/>
            <p:nvPr/>
          </p:nvSpPr>
          <p:spPr>
            <a:xfrm>
              <a:off x="16463598" y="12700"/>
              <a:ext cx="3603050" cy="878379"/>
            </a:xfrm>
            <a:prstGeom prst="rect">
              <a:avLst/>
            </a:prstGeom>
            <a:solidFill>
              <a:srgbClr val="FF40FF">
                <a:alpha val="39672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家庭医生</a:t>
              </a:r>
            </a:p>
          </p:txBody>
        </p:sp>
        <p:sp>
          <p:nvSpPr>
            <p:cNvPr id="739" name="业务流程管理"/>
            <p:cNvSpPr/>
            <p:nvPr/>
          </p:nvSpPr>
          <p:spPr>
            <a:xfrm>
              <a:off x="21485" y="777240"/>
              <a:ext cx="3626140" cy="4972166"/>
            </a:xfrm>
            <a:prstGeom prst="rect">
              <a:avLst/>
            </a:prstGeom>
            <a:solidFill>
              <a:srgbClr val="000000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 u="sng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业务流程管理</a:t>
              </a:r>
            </a:p>
          </p:txBody>
        </p:sp>
        <p:sp>
          <p:nvSpPr>
            <p:cNvPr id="740" name="流程配置"/>
            <p:cNvSpPr/>
            <p:nvPr/>
          </p:nvSpPr>
          <p:spPr>
            <a:xfrm>
              <a:off x="294420" y="1647074"/>
              <a:ext cx="3080271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流程配置</a:t>
              </a:r>
            </a:p>
          </p:txBody>
        </p:sp>
        <p:sp>
          <p:nvSpPr>
            <p:cNvPr id="741" name="闭环分析"/>
            <p:cNvSpPr/>
            <p:nvPr/>
          </p:nvSpPr>
          <p:spPr>
            <a:xfrm>
              <a:off x="294420" y="2723457"/>
              <a:ext cx="3080271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闭环分析</a:t>
              </a:r>
            </a:p>
          </p:txBody>
        </p:sp>
        <p:sp>
          <p:nvSpPr>
            <p:cNvPr id="742" name="闭环演示"/>
            <p:cNvSpPr/>
            <p:nvPr/>
          </p:nvSpPr>
          <p:spPr>
            <a:xfrm>
              <a:off x="294420" y="3787140"/>
              <a:ext cx="3080271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闭环演示</a:t>
              </a:r>
            </a:p>
          </p:txBody>
        </p:sp>
        <p:sp>
          <p:nvSpPr>
            <p:cNvPr id="743" name="流程通知"/>
            <p:cNvSpPr/>
            <p:nvPr/>
          </p:nvSpPr>
          <p:spPr>
            <a:xfrm>
              <a:off x="269020" y="4792518"/>
              <a:ext cx="3080271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流程通知</a:t>
              </a:r>
            </a:p>
          </p:txBody>
        </p:sp>
        <p:sp>
          <p:nvSpPr>
            <p:cNvPr id="744" name="技术中台"/>
            <p:cNvSpPr/>
            <p:nvPr/>
          </p:nvSpPr>
          <p:spPr>
            <a:xfrm>
              <a:off x="0" y="5748941"/>
              <a:ext cx="20080432" cy="3273803"/>
            </a:xfrm>
            <a:prstGeom prst="rect">
              <a:avLst/>
            </a:prstGeom>
            <a:solidFill>
              <a:srgbClr val="000000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 u="sng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技术中台</a:t>
              </a:r>
            </a:p>
          </p:txBody>
        </p:sp>
        <p:sp>
          <p:nvSpPr>
            <p:cNvPr id="745" name="存储"/>
            <p:cNvSpPr/>
            <p:nvPr/>
          </p:nvSpPr>
          <p:spPr>
            <a:xfrm>
              <a:off x="356874" y="6732459"/>
              <a:ext cx="2122286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存储</a:t>
              </a:r>
            </a:p>
          </p:txBody>
        </p:sp>
        <p:sp>
          <p:nvSpPr>
            <p:cNvPr id="746" name="安全"/>
            <p:cNvSpPr/>
            <p:nvPr/>
          </p:nvSpPr>
          <p:spPr>
            <a:xfrm>
              <a:off x="2460434" y="6732459"/>
              <a:ext cx="2122287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安全</a:t>
              </a:r>
            </a:p>
          </p:txBody>
        </p:sp>
        <p:sp>
          <p:nvSpPr>
            <p:cNvPr id="747" name="认证"/>
            <p:cNvSpPr/>
            <p:nvPr/>
          </p:nvSpPr>
          <p:spPr>
            <a:xfrm>
              <a:off x="4564889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认证</a:t>
              </a:r>
            </a:p>
          </p:txBody>
        </p:sp>
        <p:sp>
          <p:nvSpPr>
            <p:cNvPr id="748" name="审计"/>
            <p:cNvSpPr/>
            <p:nvPr/>
          </p:nvSpPr>
          <p:spPr>
            <a:xfrm>
              <a:off x="6652979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审计</a:t>
              </a:r>
            </a:p>
          </p:txBody>
        </p:sp>
        <p:sp>
          <p:nvSpPr>
            <p:cNvPr id="749" name="日志"/>
            <p:cNvSpPr/>
            <p:nvPr/>
          </p:nvSpPr>
          <p:spPr>
            <a:xfrm>
              <a:off x="8763512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日志</a:t>
              </a:r>
            </a:p>
          </p:txBody>
        </p:sp>
        <p:sp>
          <p:nvSpPr>
            <p:cNvPr id="750" name="缓冲"/>
            <p:cNvSpPr/>
            <p:nvPr/>
          </p:nvSpPr>
          <p:spPr>
            <a:xfrm>
              <a:off x="10851115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缓冲</a:t>
              </a:r>
            </a:p>
          </p:txBody>
        </p:sp>
        <p:sp>
          <p:nvSpPr>
            <p:cNvPr id="751" name="控件"/>
            <p:cNvSpPr/>
            <p:nvPr/>
          </p:nvSpPr>
          <p:spPr>
            <a:xfrm>
              <a:off x="12962134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控件</a:t>
              </a:r>
            </a:p>
          </p:txBody>
        </p:sp>
        <p:sp>
          <p:nvSpPr>
            <p:cNvPr id="752" name="调度"/>
            <p:cNvSpPr/>
            <p:nvPr/>
          </p:nvSpPr>
          <p:spPr>
            <a:xfrm>
              <a:off x="17137340" y="6732540"/>
              <a:ext cx="2477135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调度</a:t>
              </a:r>
            </a:p>
          </p:txBody>
        </p:sp>
        <p:sp>
          <p:nvSpPr>
            <p:cNvPr id="753" name="消息"/>
            <p:cNvSpPr/>
            <p:nvPr/>
          </p:nvSpPr>
          <p:spPr>
            <a:xfrm>
              <a:off x="15065204" y="6732459"/>
              <a:ext cx="2120901" cy="16510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消息</a:t>
              </a:r>
            </a:p>
          </p:txBody>
        </p:sp>
        <p:sp>
          <p:nvSpPr>
            <p:cNvPr id="754" name="知识管理"/>
            <p:cNvSpPr/>
            <p:nvPr/>
          </p:nvSpPr>
          <p:spPr>
            <a:xfrm>
              <a:off x="16452053" y="802640"/>
              <a:ext cx="3626140" cy="4946766"/>
            </a:xfrm>
            <a:prstGeom prst="rect">
              <a:avLst/>
            </a:prstGeom>
            <a:solidFill>
              <a:srgbClr val="000000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 u="sng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知识管理</a:t>
              </a:r>
            </a:p>
          </p:txBody>
        </p:sp>
        <p:sp>
          <p:nvSpPr>
            <p:cNvPr id="755" name="知识定义"/>
            <p:cNvSpPr/>
            <p:nvPr/>
          </p:nvSpPr>
          <p:spPr>
            <a:xfrm>
              <a:off x="16829820" y="1854545"/>
              <a:ext cx="2870605" cy="680664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知识定义</a:t>
              </a:r>
            </a:p>
          </p:txBody>
        </p:sp>
        <p:sp>
          <p:nvSpPr>
            <p:cNvPr id="756" name="知识规则"/>
            <p:cNvSpPr/>
            <p:nvPr/>
          </p:nvSpPr>
          <p:spPr>
            <a:xfrm>
              <a:off x="16830051" y="2827192"/>
              <a:ext cx="2870143" cy="680664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知识规则</a:t>
              </a:r>
            </a:p>
          </p:txBody>
        </p:sp>
        <p:sp>
          <p:nvSpPr>
            <p:cNvPr id="757" name="知识场景"/>
            <p:cNvSpPr/>
            <p:nvPr/>
          </p:nvSpPr>
          <p:spPr>
            <a:xfrm>
              <a:off x="16830051" y="3801743"/>
              <a:ext cx="2870143" cy="680663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知识场景</a:t>
              </a:r>
            </a:p>
          </p:txBody>
        </p:sp>
        <p:sp>
          <p:nvSpPr>
            <p:cNvPr id="758" name="知识更新"/>
            <p:cNvSpPr/>
            <p:nvPr/>
          </p:nvSpPr>
          <p:spPr>
            <a:xfrm>
              <a:off x="16830051" y="4781001"/>
              <a:ext cx="2870143" cy="680663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知识更新</a:t>
              </a:r>
            </a:p>
          </p:txBody>
        </p:sp>
        <p:sp>
          <p:nvSpPr>
            <p:cNvPr id="759" name="移动APP"/>
            <p:cNvSpPr/>
            <p:nvPr/>
          </p:nvSpPr>
          <p:spPr>
            <a:xfrm>
              <a:off x="3657842" y="799377"/>
              <a:ext cx="12794211" cy="789740"/>
            </a:xfrm>
            <a:prstGeom prst="rect">
              <a:avLst/>
            </a:prstGeom>
            <a:solidFill>
              <a:srgbClr val="000000"/>
            </a:solidFill>
            <a:ln w="15875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 u="sng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移动APP</a:t>
              </a:r>
            </a:p>
          </p:txBody>
        </p:sp>
        <p:sp>
          <p:nvSpPr>
            <p:cNvPr id="760" name="高危警示服务"/>
            <p:cNvSpPr/>
            <p:nvPr/>
          </p:nvSpPr>
          <p:spPr>
            <a:xfrm>
              <a:off x="3657842" y="1591396"/>
              <a:ext cx="3391189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高危警示服务</a:t>
              </a:r>
            </a:p>
          </p:txBody>
        </p:sp>
        <p:sp>
          <p:nvSpPr>
            <p:cNvPr id="761" name="异常指标服务"/>
            <p:cNvSpPr/>
            <p:nvPr/>
          </p:nvSpPr>
          <p:spPr>
            <a:xfrm>
              <a:off x="7058439" y="1596274"/>
              <a:ext cx="3013193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异常指标服务</a:t>
              </a:r>
            </a:p>
          </p:txBody>
        </p:sp>
        <p:sp>
          <p:nvSpPr>
            <p:cNvPr id="762" name="诊断鉴别服务"/>
            <p:cNvSpPr/>
            <p:nvPr/>
          </p:nvSpPr>
          <p:spPr>
            <a:xfrm>
              <a:off x="10073016" y="1591396"/>
              <a:ext cx="3532737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诊断鉴别服务</a:t>
              </a:r>
            </a:p>
          </p:txBody>
        </p:sp>
        <p:sp>
          <p:nvSpPr>
            <p:cNvPr id="763" name="相似分析服务"/>
            <p:cNvSpPr/>
            <p:nvPr/>
          </p:nvSpPr>
          <p:spPr>
            <a:xfrm>
              <a:off x="13585490" y="1604096"/>
              <a:ext cx="2861426" cy="784399"/>
            </a:xfrm>
            <a:prstGeom prst="rect">
              <a:avLst/>
            </a:prstGeom>
            <a:solidFill>
              <a:srgbClr val="FF2600">
                <a:alpha val="56054"/>
              </a:srgbClr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相似分析服务</a:t>
              </a:r>
            </a:p>
          </p:txBody>
        </p:sp>
        <p:sp>
          <p:nvSpPr>
            <p:cNvPr id="764" name="业务中台"/>
            <p:cNvSpPr/>
            <p:nvPr/>
          </p:nvSpPr>
          <p:spPr>
            <a:xfrm>
              <a:off x="3657842" y="2365202"/>
              <a:ext cx="12794211" cy="3365212"/>
            </a:xfrm>
            <a:prstGeom prst="rect">
              <a:avLst/>
            </a:prstGeom>
            <a:solidFill>
              <a:srgbClr val="000000"/>
            </a:solidFill>
            <a:ln w="15875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800" u="sng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业务中台</a:t>
              </a:r>
            </a:p>
          </p:txBody>
        </p:sp>
        <p:sp>
          <p:nvSpPr>
            <p:cNvPr id="765" name="患者…"/>
            <p:cNvSpPr/>
            <p:nvPr/>
          </p:nvSpPr>
          <p:spPr>
            <a:xfrm>
              <a:off x="3816388" y="3582049"/>
              <a:ext cx="1317022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患者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66" name="支付…"/>
            <p:cNvSpPr/>
            <p:nvPr/>
          </p:nvSpPr>
          <p:spPr>
            <a:xfrm>
              <a:off x="5139959" y="3581833"/>
              <a:ext cx="1317021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支付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67" name="物品…"/>
            <p:cNvSpPr/>
            <p:nvPr/>
          </p:nvSpPr>
          <p:spPr>
            <a:xfrm>
              <a:off x="6445332" y="3581833"/>
              <a:ext cx="1317022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物品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68" name="临床…"/>
            <p:cNvSpPr/>
            <p:nvPr/>
          </p:nvSpPr>
          <p:spPr>
            <a:xfrm>
              <a:off x="7775138" y="3582049"/>
              <a:ext cx="1400322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临床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69" name="记录…"/>
            <p:cNvSpPr/>
            <p:nvPr/>
          </p:nvSpPr>
          <p:spPr>
            <a:xfrm>
              <a:off x="9149046" y="3584834"/>
              <a:ext cx="1317022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记录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70" name="知识…"/>
            <p:cNvSpPr/>
            <p:nvPr/>
          </p:nvSpPr>
          <p:spPr>
            <a:xfrm>
              <a:off x="10471161" y="3582049"/>
              <a:ext cx="1317022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知识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71" name="费用…"/>
            <p:cNvSpPr/>
            <p:nvPr/>
          </p:nvSpPr>
          <p:spPr>
            <a:xfrm>
              <a:off x="11771064" y="3582049"/>
              <a:ext cx="1139177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费用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72" name="执行…"/>
            <p:cNvSpPr/>
            <p:nvPr/>
          </p:nvSpPr>
          <p:spPr>
            <a:xfrm>
              <a:off x="12908522" y="3582049"/>
              <a:ext cx="1139177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执行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73" name="运营…"/>
            <p:cNvSpPr/>
            <p:nvPr/>
          </p:nvSpPr>
          <p:spPr>
            <a:xfrm>
              <a:off x="14029008" y="3584834"/>
              <a:ext cx="1139177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运营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  <p:sp>
          <p:nvSpPr>
            <p:cNvPr id="774" name="赋能…"/>
            <p:cNvSpPr/>
            <p:nvPr/>
          </p:nvSpPr>
          <p:spPr>
            <a:xfrm>
              <a:off x="15166466" y="3584834"/>
              <a:ext cx="1139177" cy="2059537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F3F7F5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赋能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3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中心</a:t>
              </a:r>
            </a:p>
          </p:txBody>
        </p:sp>
      </p:grpSp>
      <p:sp>
        <p:nvSpPr>
          <p:cNvPr id="776" name="数据接入"/>
          <p:cNvSpPr/>
          <p:nvPr/>
        </p:nvSpPr>
        <p:spPr>
          <a:xfrm>
            <a:off x="22293552" y="7103035"/>
            <a:ext cx="1169326" cy="1208637"/>
          </a:xfrm>
          <a:prstGeom prst="rect">
            <a:avLst/>
          </a:prstGeom>
          <a:solidFill>
            <a:srgbClr val="222222"/>
          </a:solidFill>
          <a:ln w="15875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数据接入</a:t>
            </a:r>
          </a:p>
        </p:txBody>
      </p:sp>
      <p:sp>
        <p:nvSpPr>
          <p:cNvPr id="777" name="业务场景是有多个卫生事件组成的，每一个卫生事件又是由多个服务构成. 这些服务则构成了多个触点。这些触点则从不同的维度构成了…"/>
          <p:cNvSpPr txBox="1"/>
          <p:nvPr/>
        </p:nvSpPr>
        <p:spPr>
          <a:xfrm>
            <a:off x="762000" y="2331274"/>
            <a:ext cx="22805136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业务场景</a:t>
            </a:r>
            <a:r>
              <a:t>是有多个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卫生事件</a:t>
            </a:r>
            <a:r>
              <a:t>组成的，每一个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卫生事件</a:t>
            </a:r>
            <a:r>
              <a:t>又是由多个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服务</a:t>
            </a:r>
            <a:r>
              <a:t>构成. 这些服务则构成了多个触点。这些触点则从不同的维度构成了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多个闭环。比如高位警示服务,异常指标服务等。源于业务—&gt;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聚合后</a:t>
            </a:r>
            <a:r>
              <a:t>再赋能于业务就是中台的核心理念。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中台能力—&gt;数据中台—&gt;闭环簇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中台能力—&gt;数据中台—&gt;闭环簇</a:t>
            </a:r>
          </a:p>
        </p:txBody>
      </p:sp>
      <p:sp>
        <p:nvSpPr>
          <p:cNvPr id="780" name="数据闭环监管"/>
          <p:cNvSpPr/>
          <p:nvPr/>
        </p:nvSpPr>
        <p:spPr>
          <a:xfrm>
            <a:off x="5427287" y="2340807"/>
            <a:ext cx="2574118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数据闭环监管</a:t>
            </a:r>
          </a:p>
        </p:txBody>
      </p:sp>
      <p:sp>
        <p:nvSpPr>
          <p:cNvPr id="781" name="风险监控"/>
          <p:cNvSpPr/>
          <p:nvPr/>
        </p:nvSpPr>
        <p:spPr>
          <a:xfrm>
            <a:off x="7998921" y="2353507"/>
            <a:ext cx="3615865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风险监控</a:t>
            </a:r>
          </a:p>
        </p:txBody>
      </p:sp>
      <p:sp>
        <p:nvSpPr>
          <p:cNvPr id="782" name="病区白板"/>
          <p:cNvSpPr/>
          <p:nvPr/>
        </p:nvSpPr>
        <p:spPr>
          <a:xfrm>
            <a:off x="11564764" y="2353507"/>
            <a:ext cx="2942590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病区白板</a:t>
            </a:r>
          </a:p>
        </p:txBody>
      </p:sp>
      <p:sp>
        <p:nvSpPr>
          <p:cNvPr id="783" name="数据大屏"/>
          <p:cNvSpPr/>
          <p:nvPr/>
        </p:nvSpPr>
        <p:spPr>
          <a:xfrm>
            <a:off x="14508595" y="2353507"/>
            <a:ext cx="2942590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数据大屏</a:t>
            </a:r>
          </a:p>
        </p:txBody>
      </p:sp>
      <p:sp>
        <p:nvSpPr>
          <p:cNvPr id="784" name="门诊大屏"/>
          <p:cNvSpPr/>
          <p:nvPr/>
        </p:nvSpPr>
        <p:spPr>
          <a:xfrm>
            <a:off x="17445643" y="2353507"/>
            <a:ext cx="3355054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门诊大屏</a:t>
            </a:r>
          </a:p>
        </p:txBody>
      </p:sp>
      <p:sp>
        <p:nvSpPr>
          <p:cNvPr id="785" name="感染监控"/>
          <p:cNvSpPr/>
          <p:nvPr/>
        </p:nvSpPr>
        <p:spPr>
          <a:xfrm>
            <a:off x="20791978" y="2353507"/>
            <a:ext cx="2679183" cy="784400"/>
          </a:xfrm>
          <a:prstGeom prst="rect">
            <a:avLst/>
          </a:prstGeom>
          <a:solidFill>
            <a:srgbClr val="942192">
              <a:alpha val="6717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感染监控</a:t>
            </a:r>
          </a:p>
        </p:txBody>
      </p:sp>
      <p:sp>
        <p:nvSpPr>
          <p:cNvPr id="786" name="数据资产管理"/>
          <p:cNvSpPr/>
          <p:nvPr/>
        </p:nvSpPr>
        <p:spPr>
          <a:xfrm>
            <a:off x="5427287" y="3151761"/>
            <a:ext cx="2574118" cy="7284720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9300">
                    <a:alpha val="8410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数据资产管理</a:t>
            </a:r>
          </a:p>
        </p:txBody>
      </p:sp>
      <p:sp>
        <p:nvSpPr>
          <p:cNvPr id="787" name="资产分析"/>
          <p:cNvSpPr/>
          <p:nvPr/>
        </p:nvSpPr>
        <p:spPr>
          <a:xfrm>
            <a:off x="5700222" y="3987882"/>
            <a:ext cx="2028249" cy="784399"/>
          </a:xfrm>
          <a:prstGeom prst="rect">
            <a:avLst/>
          </a:prstGeom>
          <a:solidFill>
            <a:srgbClr val="FF9300">
              <a:alpha val="54422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资产分析</a:t>
            </a:r>
          </a:p>
        </p:txBody>
      </p:sp>
      <p:sp>
        <p:nvSpPr>
          <p:cNvPr id="788" name="数据质量"/>
          <p:cNvSpPr/>
          <p:nvPr/>
        </p:nvSpPr>
        <p:spPr>
          <a:xfrm>
            <a:off x="5700222" y="5064265"/>
            <a:ext cx="2028249" cy="784399"/>
          </a:xfrm>
          <a:prstGeom prst="rect">
            <a:avLst/>
          </a:prstGeom>
          <a:solidFill>
            <a:srgbClr val="FF9300">
              <a:alpha val="54422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数据质量</a:t>
            </a:r>
          </a:p>
        </p:txBody>
      </p:sp>
      <p:sp>
        <p:nvSpPr>
          <p:cNvPr id="789" name="配置管理"/>
          <p:cNvSpPr/>
          <p:nvPr/>
        </p:nvSpPr>
        <p:spPr>
          <a:xfrm>
            <a:off x="5700222" y="6140648"/>
            <a:ext cx="2028249" cy="784399"/>
          </a:xfrm>
          <a:prstGeom prst="rect">
            <a:avLst/>
          </a:prstGeom>
          <a:solidFill>
            <a:srgbClr val="FF9300">
              <a:alpha val="54422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配置管理</a:t>
            </a:r>
          </a:p>
        </p:txBody>
      </p:sp>
      <p:sp>
        <p:nvSpPr>
          <p:cNvPr id="790" name="资产运营"/>
          <p:cNvSpPr/>
          <p:nvPr/>
        </p:nvSpPr>
        <p:spPr>
          <a:xfrm>
            <a:off x="5674822" y="7196826"/>
            <a:ext cx="2028249" cy="784399"/>
          </a:xfrm>
          <a:prstGeom prst="rect">
            <a:avLst/>
          </a:prstGeom>
          <a:solidFill>
            <a:srgbClr val="FF9300">
              <a:alpha val="54422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资产运营</a:t>
            </a:r>
          </a:p>
        </p:txBody>
      </p:sp>
      <p:sp>
        <p:nvSpPr>
          <p:cNvPr id="791" name="智能数据建设"/>
          <p:cNvSpPr/>
          <p:nvPr/>
        </p:nvSpPr>
        <p:spPr>
          <a:xfrm>
            <a:off x="20805833" y="3147604"/>
            <a:ext cx="2679183" cy="7272021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00FDFF">
                    <a:alpha val="66424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智能数据建设</a:t>
            </a:r>
          </a:p>
        </p:txBody>
      </p:sp>
      <p:sp>
        <p:nvSpPr>
          <p:cNvPr id="792" name="数据海洋"/>
          <p:cNvSpPr/>
          <p:nvPr/>
        </p:nvSpPr>
        <p:spPr>
          <a:xfrm>
            <a:off x="21183832" y="4066853"/>
            <a:ext cx="2028249" cy="784399"/>
          </a:xfrm>
          <a:prstGeom prst="rect">
            <a:avLst/>
          </a:prstGeom>
          <a:solidFill>
            <a:srgbClr val="00FDFF">
              <a:alpha val="4057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数据海洋</a:t>
            </a:r>
          </a:p>
        </p:txBody>
      </p:sp>
      <p:sp>
        <p:nvSpPr>
          <p:cNvPr id="793" name="数据规范"/>
          <p:cNvSpPr/>
          <p:nvPr/>
        </p:nvSpPr>
        <p:spPr>
          <a:xfrm>
            <a:off x="21183832" y="5154434"/>
            <a:ext cx="2028249" cy="784400"/>
          </a:xfrm>
          <a:prstGeom prst="rect">
            <a:avLst/>
          </a:prstGeom>
          <a:solidFill>
            <a:srgbClr val="00FDFF">
              <a:alpha val="4057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数据规范</a:t>
            </a:r>
          </a:p>
        </p:txBody>
      </p:sp>
      <p:sp>
        <p:nvSpPr>
          <p:cNvPr id="794" name="模型仓库"/>
          <p:cNvSpPr/>
          <p:nvPr/>
        </p:nvSpPr>
        <p:spPr>
          <a:xfrm>
            <a:off x="21183832" y="6185329"/>
            <a:ext cx="2028249" cy="784399"/>
          </a:xfrm>
          <a:prstGeom prst="rect">
            <a:avLst/>
          </a:prstGeom>
          <a:solidFill>
            <a:srgbClr val="00FDFF">
              <a:alpha val="4057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模型仓库</a:t>
            </a:r>
          </a:p>
        </p:txBody>
      </p:sp>
      <p:sp>
        <p:nvSpPr>
          <p:cNvPr id="795" name="数据开发"/>
          <p:cNvSpPr/>
          <p:nvPr/>
        </p:nvSpPr>
        <p:spPr>
          <a:xfrm>
            <a:off x="21183832" y="7221273"/>
            <a:ext cx="2028249" cy="784400"/>
          </a:xfrm>
          <a:prstGeom prst="rect">
            <a:avLst/>
          </a:prstGeom>
          <a:solidFill>
            <a:srgbClr val="00FDFF">
              <a:alpha val="4057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数据开发</a:t>
            </a:r>
          </a:p>
        </p:txBody>
      </p:sp>
      <p:sp>
        <p:nvSpPr>
          <p:cNvPr id="796" name="一切皆服务 (ONE  service)"/>
          <p:cNvSpPr/>
          <p:nvPr/>
        </p:nvSpPr>
        <p:spPr>
          <a:xfrm>
            <a:off x="8011621" y="3145526"/>
            <a:ext cx="12794212" cy="784399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                   一切皆服务 (ONE  service)</a:t>
            </a:r>
          </a:p>
        </p:txBody>
      </p:sp>
      <p:sp>
        <p:nvSpPr>
          <p:cNvPr id="797" name="高危警示服务"/>
          <p:cNvSpPr/>
          <p:nvPr/>
        </p:nvSpPr>
        <p:spPr>
          <a:xfrm>
            <a:off x="8011621" y="3932204"/>
            <a:ext cx="3222511" cy="8351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高危警示服务</a:t>
            </a:r>
          </a:p>
        </p:txBody>
      </p:sp>
      <p:sp>
        <p:nvSpPr>
          <p:cNvPr id="798" name="异常指标服务"/>
          <p:cNvSpPr/>
          <p:nvPr/>
        </p:nvSpPr>
        <p:spPr>
          <a:xfrm>
            <a:off x="11246426" y="3937082"/>
            <a:ext cx="3222511" cy="8351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异常指标服务</a:t>
            </a:r>
          </a:p>
        </p:txBody>
      </p:sp>
      <p:sp>
        <p:nvSpPr>
          <p:cNvPr id="799" name="诊断鉴别服务"/>
          <p:cNvSpPr/>
          <p:nvPr/>
        </p:nvSpPr>
        <p:spPr>
          <a:xfrm>
            <a:off x="14473553" y="3932204"/>
            <a:ext cx="3012673" cy="8351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诊断鉴别服务</a:t>
            </a:r>
          </a:p>
        </p:txBody>
      </p:sp>
      <p:sp>
        <p:nvSpPr>
          <p:cNvPr id="800" name="相似分析服务"/>
          <p:cNvSpPr/>
          <p:nvPr/>
        </p:nvSpPr>
        <p:spPr>
          <a:xfrm>
            <a:off x="17491364" y="3944904"/>
            <a:ext cx="3309333" cy="8351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相似分析服务</a:t>
            </a:r>
          </a:p>
        </p:txBody>
      </p:sp>
      <p:sp>
        <p:nvSpPr>
          <p:cNvPr id="801" name="业务+统计指标+AI数据管道(one entity)"/>
          <p:cNvSpPr/>
          <p:nvPr/>
        </p:nvSpPr>
        <p:spPr>
          <a:xfrm>
            <a:off x="8011621" y="4765122"/>
            <a:ext cx="12794212" cy="784399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业务+统计指标+AI数据管道(one entity)</a:t>
            </a:r>
          </a:p>
        </p:txBody>
      </p:sp>
      <p:sp>
        <p:nvSpPr>
          <p:cNvPr id="802" name="应用数据中心"/>
          <p:cNvSpPr/>
          <p:nvPr/>
        </p:nvSpPr>
        <p:spPr>
          <a:xfrm>
            <a:off x="8002182" y="5545638"/>
            <a:ext cx="2028249" cy="1119304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4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应用数据中心</a:t>
            </a:r>
          </a:p>
        </p:txBody>
      </p:sp>
      <p:sp>
        <p:nvSpPr>
          <p:cNvPr id="803" name="矩形"/>
          <p:cNvSpPr/>
          <p:nvPr/>
        </p:nvSpPr>
        <p:spPr>
          <a:xfrm>
            <a:off x="10037645" y="5542362"/>
            <a:ext cx="10760972" cy="1113156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04" name="临床体系"/>
          <p:cNvSpPr/>
          <p:nvPr/>
        </p:nvSpPr>
        <p:spPr>
          <a:xfrm>
            <a:off x="10045007" y="5560026"/>
            <a:ext cx="1834170" cy="1122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临床体系</a:t>
            </a:r>
          </a:p>
        </p:txBody>
      </p:sp>
      <p:sp>
        <p:nvSpPr>
          <p:cNvPr id="805" name="经营体系"/>
          <p:cNvSpPr/>
          <p:nvPr/>
        </p:nvSpPr>
        <p:spPr>
          <a:xfrm>
            <a:off x="11889797" y="5549000"/>
            <a:ext cx="1834170" cy="1122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经营体系</a:t>
            </a:r>
          </a:p>
        </p:txBody>
      </p:sp>
      <p:sp>
        <p:nvSpPr>
          <p:cNvPr id="806" name="科研体系"/>
          <p:cNvSpPr/>
          <p:nvPr/>
        </p:nvSpPr>
        <p:spPr>
          <a:xfrm>
            <a:off x="13724456" y="5564140"/>
            <a:ext cx="1834170" cy="1122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科研体系</a:t>
            </a:r>
          </a:p>
        </p:txBody>
      </p:sp>
      <p:sp>
        <p:nvSpPr>
          <p:cNvPr id="807" name="教学体系"/>
          <p:cNvSpPr/>
          <p:nvPr/>
        </p:nvSpPr>
        <p:spPr>
          <a:xfrm>
            <a:off x="15557934" y="5561700"/>
            <a:ext cx="1834170" cy="1122075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教学体系</a:t>
            </a:r>
          </a:p>
        </p:txBody>
      </p:sp>
      <p:sp>
        <p:nvSpPr>
          <p:cNvPr id="808" name="患者体系"/>
          <p:cNvSpPr/>
          <p:nvPr/>
        </p:nvSpPr>
        <p:spPr>
          <a:xfrm>
            <a:off x="17403345" y="5560026"/>
            <a:ext cx="1659603" cy="112207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患者体系</a:t>
            </a:r>
          </a:p>
        </p:txBody>
      </p:sp>
      <p:sp>
        <p:nvSpPr>
          <p:cNvPr id="809" name="患者画像"/>
          <p:cNvSpPr/>
          <p:nvPr/>
        </p:nvSpPr>
        <p:spPr>
          <a:xfrm>
            <a:off x="19066488" y="5557254"/>
            <a:ext cx="1744617" cy="11318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患者画像</a:t>
            </a:r>
          </a:p>
        </p:txBody>
      </p:sp>
      <p:sp>
        <p:nvSpPr>
          <p:cNvPr id="810" name="公共数据中心"/>
          <p:cNvSpPr/>
          <p:nvPr/>
        </p:nvSpPr>
        <p:spPr>
          <a:xfrm>
            <a:off x="8002182" y="7443610"/>
            <a:ext cx="2028249" cy="1093732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4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公共数据中心</a:t>
            </a:r>
          </a:p>
        </p:txBody>
      </p:sp>
      <p:sp>
        <p:nvSpPr>
          <p:cNvPr id="811" name="数据感知"/>
          <p:cNvSpPr/>
          <p:nvPr/>
        </p:nvSpPr>
        <p:spPr>
          <a:xfrm>
            <a:off x="21183832" y="8257218"/>
            <a:ext cx="2028249" cy="784399"/>
          </a:xfrm>
          <a:prstGeom prst="rect">
            <a:avLst/>
          </a:prstGeom>
          <a:solidFill>
            <a:srgbClr val="00FDFF">
              <a:alpha val="40579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数据感知</a:t>
            </a:r>
          </a:p>
        </p:txBody>
      </p:sp>
      <p:sp>
        <p:nvSpPr>
          <p:cNvPr id="812" name="业务板块+业务过程+分析维度+明细数据 (one data)"/>
          <p:cNvSpPr/>
          <p:nvPr/>
        </p:nvSpPr>
        <p:spPr>
          <a:xfrm>
            <a:off x="8011621" y="6667582"/>
            <a:ext cx="12794212" cy="784400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         业务板块+业务过程+分析维度+明细数据 (one data)</a:t>
            </a:r>
          </a:p>
        </p:txBody>
      </p:sp>
      <p:sp>
        <p:nvSpPr>
          <p:cNvPr id="813" name="患者"/>
          <p:cNvSpPr/>
          <p:nvPr/>
        </p:nvSpPr>
        <p:spPr>
          <a:xfrm>
            <a:off x="10032307" y="7469010"/>
            <a:ext cx="1834170" cy="10556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</a:t>
            </a:r>
          </a:p>
        </p:txBody>
      </p:sp>
      <p:sp>
        <p:nvSpPr>
          <p:cNvPr id="814" name="术语"/>
          <p:cNvSpPr/>
          <p:nvPr/>
        </p:nvSpPr>
        <p:spPr>
          <a:xfrm>
            <a:off x="11877097" y="7469010"/>
            <a:ext cx="1834170" cy="10556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术语</a:t>
            </a:r>
          </a:p>
        </p:txBody>
      </p:sp>
      <p:sp>
        <p:nvSpPr>
          <p:cNvPr id="815" name="字典"/>
          <p:cNvSpPr/>
          <p:nvPr/>
        </p:nvSpPr>
        <p:spPr>
          <a:xfrm>
            <a:off x="13724456" y="7456310"/>
            <a:ext cx="1834170" cy="10810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字典</a:t>
            </a:r>
          </a:p>
        </p:txBody>
      </p:sp>
      <p:sp>
        <p:nvSpPr>
          <p:cNvPr id="816" name="资源"/>
          <p:cNvSpPr/>
          <p:nvPr/>
        </p:nvSpPr>
        <p:spPr>
          <a:xfrm>
            <a:off x="15557934" y="7462877"/>
            <a:ext cx="1834170" cy="10810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</a:t>
            </a:r>
          </a:p>
        </p:txBody>
      </p:sp>
      <p:sp>
        <p:nvSpPr>
          <p:cNvPr id="817" name="服务"/>
          <p:cNvSpPr/>
          <p:nvPr/>
        </p:nvSpPr>
        <p:spPr>
          <a:xfrm>
            <a:off x="17407977" y="7456310"/>
            <a:ext cx="3368914" cy="10810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</a:t>
            </a:r>
          </a:p>
        </p:txBody>
      </p:sp>
      <p:sp>
        <p:nvSpPr>
          <p:cNvPr id="818" name="垂直数据中心"/>
          <p:cNvSpPr/>
          <p:nvPr/>
        </p:nvSpPr>
        <p:spPr>
          <a:xfrm>
            <a:off x="8006590" y="9320959"/>
            <a:ext cx="2028249" cy="1106604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3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4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垂直数据中心</a:t>
            </a:r>
          </a:p>
        </p:txBody>
      </p:sp>
      <p:sp>
        <p:nvSpPr>
          <p:cNvPr id="819" name="费用"/>
          <p:cNvSpPr/>
          <p:nvPr/>
        </p:nvSpPr>
        <p:spPr>
          <a:xfrm>
            <a:off x="10024015" y="9320959"/>
            <a:ext cx="1859570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费用</a:t>
            </a:r>
          </a:p>
        </p:txBody>
      </p:sp>
      <p:sp>
        <p:nvSpPr>
          <p:cNvPr id="820" name="就诊"/>
          <p:cNvSpPr/>
          <p:nvPr/>
        </p:nvSpPr>
        <p:spPr>
          <a:xfrm>
            <a:off x="11880480" y="9320959"/>
            <a:ext cx="1836219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821" name="临床"/>
          <p:cNvSpPr/>
          <p:nvPr/>
        </p:nvSpPr>
        <p:spPr>
          <a:xfrm>
            <a:off x="13718849" y="9316080"/>
            <a:ext cx="1810819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822" name="护理"/>
          <p:cNvSpPr/>
          <p:nvPr/>
        </p:nvSpPr>
        <p:spPr>
          <a:xfrm>
            <a:off x="15542195" y="9316080"/>
            <a:ext cx="1849062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</a:t>
            </a:r>
          </a:p>
        </p:txBody>
      </p:sp>
      <p:sp>
        <p:nvSpPr>
          <p:cNvPr id="823" name="物品"/>
          <p:cNvSpPr/>
          <p:nvPr/>
        </p:nvSpPr>
        <p:spPr>
          <a:xfrm>
            <a:off x="17409022" y="9320959"/>
            <a:ext cx="1639943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824" name="检查…"/>
          <p:cNvSpPr/>
          <p:nvPr/>
        </p:nvSpPr>
        <p:spPr>
          <a:xfrm>
            <a:off x="19066730" y="9320959"/>
            <a:ext cx="1744135" cy="110660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检查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检验</a:t>
            </a:r>
          </a:p>
        </p:txBody>
      </p:sp>
      <p:sp>
        <p:nvSpPr>
          <p:cNvPr id="825" name="采集(布点,爬取)+清洗+结构化+同步 (one oid)"/>
          <p:cNvSpPr/>
          <p:nvPr/>
        </p:nvSpPr>
        <p:spPr>
          <a:xfrm>
            <a:off x="8011621" y="8531943"/>
            <a:ext cx="12794212" cy="784399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采集(布点,爬取)+清洗+结构化+同步 (one oid)</a:t>
            </a:r>
          </a:p>
        </p:txBody>
      </p:sp>
      <p:sp>
        <p:nvSpPr>
          <p:cNvPr id="826" name="能力监管"/>
          <p:cNvSpPr/>
          <p:nvPr/>
        </p:nvSpPr>
        <p:spPr>
          <a:xfrm>
            <a:off x="5424458" y="10420158"/>
            <a:ext cx="18069401" cy="1055632"/>
          </a:xfrm>
          <a:prstGeom prst="rect">
            <a:avLst/>
          </a:prstGeom>
          <a:solidFill>
            <a:srgbClr val="000000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000" u="sng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能力监管</a:t>
            </a:r>
          </a:p>
        </p:txBody>
      </p:sp>
      <p:sp>
        <p:nvSpPr>
          <p:cNvPr id="827" name="矩形"/>
          <p:cNvSpPr/>
          <p:nvPr/>
        </p:nvSpPr>
        <p:spPr>
          <a:xfrm>
            <a:off x="5420164" y="11473933"/>
            <a:ext cx="18077989" cy="1949885"/>
          </a:xfrm>
          <a:prstGeom prst="rect">
            <a:avLst/>
          </a:prstGeom>
          <a:solidFill>
            <a:srgbClr val="000000"/>
          </a:solidFill>
          <a:ln w="12700">
            <a:solidFill>
              <a:srgbClr val="F3F7F5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28" name="计算与存储能力"/>
          <p:cNvSpPr/>
          <p:nvPr/>
        </p:nvSpPr>
        <p:spPr>
          <a:xfrm>
            <a:off x="5567239" y="12056676"/>
            <a:ext cx="4405631" cy="784399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57199"/>
            </a:scheme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计算与存储能力</a:t>
            </a:r>
          </a:p>
        </p:txBody>
      </p:sp>
      <p:sp>
        <p:nvSpPr>
          <p:cNvPr id="829" name="离线计算能力"/>
          <p:cNvSpPr/>
          <p:nvPr/>
        </p:nvSpPr>
        <p:spPr>
          <a:xfrm>
            <a:off x="9985453" y="12056676"/>
            <a:ext cx="4405631" cy="784399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57199"/>
            </a:scheme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离线计算能力</a:t>
            </a:r>
          </a:p>
        </p:txBody>
      </p:sp>
      <p:sp>
        <p:nvSpPr>
          <p:cNvPr id="830" name="实时计算能力"/>
          <p:cNvSpPr/>
          <p:nvPr/>
        </p:nvSpPr>
        <p:spPr>
          <a:xfrm>
            <a:off x="14368109" y="12058133"/>
            <a:ext cx="4405631" cy="784399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57199"/>
            </a:scheme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实时计算能力</a:t>
            </a:r>
          </a:p>
        </p:txBody>
      </p:sp>
      <p:sp>
        <p:nvSpPr>
          <p:cNvPr id="831" name="在线分析能力"/>
          <p:cNvSpPr/>
          <p:nvPr/>
        </p:nvSpPr>
        <p:spPr>
          <a:xfrm>
            <a:off x="18776164" y="12058133"/>
            <a:ext cx="4592725" cy="784399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57199"/>
            </a:scheme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在线分析能力</a:t>
            </a:r>
          </a:p>
        </p:txBody>
      </p:sp>
      <p:sp>
        <p:nvSpPr>
          <p:cNvPr id="832" name="矩形"/>
          <p:cNvSpPr/>
          <p:nvPr/>
        </p:nvSpPr>
        <p:spPr>
          <a:xfrm>
            <a:off x="762000" y="2336800"/>
            <a:ext cx="4666098" cy="11104419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858" name="连接线"/>
          <p:cNvSpPr/>
          <p:nvPr/>
        </p:nvSpPr>
        <p:spPr>
          <a:xfrm>
            <a:off x="3671353" y="3324147"/>
            <a:ext cx="890917" cy="1324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09" h="21600" fill="norm" stroke="1" extrusionOk="0">
                <a:moveTo>
                  <a:pt x="17792" y="21600"/>
                </a:moveTo>
                <a:cubicBezTo>
                  <a:pt x="21600" y="11070"/>
                  <a:pt x="15669" y="3870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59" name="连接线"/>
          <p:cNvSpPr/>
          <p:nvPr/>
        </p:nvSpPr>
        <p:spPr>
          <a:xfrm>
            <a:off x="1672278" y="4832531"/>
            <a:ext cx="2355835" cy="4584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84" fill="norm" stroke="1" extrusionOk="0">
                <a:moveTo>
                  <a:pt x="21600" y="6205"/>
                </a:moveTo>
                <a:cubicBezTo>
                  <a:pt x="14661" y="21600"/>
                  <a:pt x="7461" y="19532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835" name="线条"/>
          <p:cNvSpPr/>
          <p:nvPr/>
        </p:nvSpPr>
        <p:spPr>
          <a:xfrm>
            <a:off x="754149" y="6093690"/>
            <a:ext cx="4681800" cy="1"/>
          </a:xfrm>
          <a:prstGeom prst="line">
            <a:avLst/>
          </a:prstGeom>
          <a:ln w="25400">
            <a:solidFill>
              <a:srgbClr val="838787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cxnSp>
        <p:nvCxnSpPr>
          <p:cNvPr id="836" name="连接线"/>
          <p:cNvCxnSpPr>
            <a:stCxn id="837" idx="0"/>
            <a:endCxn id="838" idx="0"/>
          </p:cNvCxnSpPr>
          <p:nvPr/>
        </p:nvCxnSpPr>
        <p:spPr>
          <a:xfrm flipV="1">
            <a:off x="1618052" y="3269082"/>
            <a:ext cx="1476997" cy="1410922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sp>
        <p:nvSpPr>
          <p:cNvPr id="837" name="体育场"/>
          <p:cNvSpPr/>
          <p:nvPr/>
        </p:nvSpPr>
        <p:spPr>
          <a:xfrm>
            <a:off x="1045902" y="4254466"/>
            <a:ext cx="1144301" cy="85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89" y="0"/>
                  <a:pt x="5157" y="529"/>
                  <a:pt x="3105" y="1502"/>
                </a:cubicBezTo>
                <a:cubicBezTo>
                  <a:pt x="1134" y="2431"/>
                  <a:pt x="0" y="3689"/>
                  <a:pt x="0" y="4960"/>
                </a:cubicBezTo>
                <a:cubicBezTo>
                  <a:pt x="0" y="5882"/>
                  <a:pt x="605" y="6803"/>
                  <a:pt x="1701" y="7594"/>
                </a:cubicBezTo>
                <a:cubicBezTo>
                  <a:pt x="2452" y="5467"/>
                  <a:pt x="6184" y="3891"/>
                  <a:pt x="10812" y="3891"/>
                </a:cubicBezTo>
                <a:cubicBezTo>
                  <a:pt x="15434" y="3891"/>
                  <a:pt x="19160" y="5460"/>
                  <a:pt x="19916" y="7587"/>
                </a:cubicBezTo>
                <a:cubicBezTo>
                  <a:pt x="21001" y="6796"/>
                  <a:pt x="21600" y="5882"/>
                  <a:pt x="21600" y="4960"/>
                </a:cubicBezTo>
                <a:cubicBezTo>
                  <a:pt x="21600" y="3697"/>
                  <a:pt x="20466" y="2431"/>
                  <a:pt x="18495" y="1502"/>
                </a:cubicBezTo>
                <a:cubicBezTo>
                  <a:pt x="16443" y="536"/>
                  <a:pt x="13711" y="0"/>
                  <a:pt x="10800" y="0"/>
                </a:cubicBezTo>
                <a:close/>
                <a:moveTo>
                  <a:pt x="10805" y="4313"/>
                </a:moveTo>
                <a:cubicBezTo>
                  <a:pt x="6409" y="4313"/>
                  <a:pt x="2635" y="5851"/>
                  <a:pt x="1976" y="7782"/>
                </a:cubicBezTo>
                <a:cubicBezTo>
                  <a:pt x="2311" y="8000"/>
                  <a:pt x="2689" y="8213"/>
                  <a:pt x="3105" y="8409"/>
                </a:cubicBezTo>
                <a:cubicBezTo>
                  <a:pt x="3694" y="8684"/>
                  <a:pt x="4337" y="8922"/>
                  <a:pt x="5017" y="9126"/>
                </a:cubicBezTo>
                <a:cubicBezTo>
                  <a:pt x="6156" y="8145"/>
                  <a:pt x="8294" y="7501"/>
                  <a:pt x="10800" y="7501"/>
                </a:cubicBezTo>
                <a:cubicBezTo>
                  <a:pt x="13306" y="7501"/>
                  <a:pt x="15444" y="8145"/>
                  <a:pt x="16583" y="9126"/>
                </a:cubicBezTo>
                <a:cubicBezTo>
                  <a:pt x="17269" y="8922"/>
                  <a:pt x="17912" y="8684"/>
                  <a:pt x="18495" y="8409"/>
                </a:cubicBezTo>
                <a:cubicBezTo>
                  <a:pt x="18916" y="8213"/>
                  <a:pt x="19294" y="7993"/>
                  <a:pt x="19634" y="7776"/>
                </a:cubicBezTo>
                <a:cubicBezTo>
                  <a:pt x="18970" y="5844"/>
                  <a:pt x="15195" y="4313"/>
                  <a:pt x="10805" y="4313"/>
                </a:cubicBezTo>
                <a:close/>
                <a:moveTo>
                  <a:pt x="32" y="6317"/>
                </a:moveTo>
                <a:lnTo>
                  <a:pt x="32" y="16722"/>
                </a:lnTo>
                <a:cubicBezTo>
                  <a:pt x="32" y="19205"/>
                  <a:pt x="4256" y="21331"/>
                  <a:pt x="9575" y="21600"/>
                </a:cubicBezTo>
                <a:lnTo>
                  <a:pt x="9575" y="17403"/>
                </a:lnTo>
                <a:cubicBezTo>
                  <a:pt x="9575" y="16488"/>
                  <a:pt x="10125" y="15755"/>
                  <a:pt x="10800" y="15755"/>
                </a:cubicBezTo>
                <a:cubicBezTo>
                  <a:pt x="11475" y="15755"/>
                  <a:pt x="12027" y="16495"/>
                  <a:pt x="12027" y="17403"/>
                </a:cubicBezTo>
                <a:lnTo>
                  <a:pt x="12027" y="21600"/>
                </a:lnTo>
                <a:cubicBezTo>
                  <a:pt x="17340" y="21324"/>
                  <a:pt x="21568" y="19205"/>
                  <a:pt x="21568" y="16722"/>
                </a:cubicBezTo>
                <a:lnTo>
                  <a:pt x="21568" y="6317"/>
                </a:lnTo>
                <a:cubicBezTo>
                  <a:pt x="20353" y="8655"/>
                  <a:pt x="16054" y="10333"/>
                  <a:pt x="10800" y="10333"/>
                </a:cubicBezTo>
                <a:cubicBezTo>
                  <a:pt x="5546" y="10333"/>
                  <a:pt x="1247" y="8655"/>
                  <a:pt x="32" y="6317"/>
                </a:cubicBezTo>
                <a:close/>
                <a:moveTo>
                  <a:pt x="10800" y="7921"/>
                </a:moveTo>
                <a:cubicBezTo>
                  <a:pt x="8435" y="7921"/>
                  <a:pt x="6556" y="8495"/>
                  <a:pt x="5476" y="9257"/>
                </a:cubicBezTo>
                <a:cubicBezTo>
                  <a:pt x="7085" y="9686"/>
                  <a:pt x="8905" y="9911"/>
                  <a:pt x="10800" y="9911"/>
                </a:cubicBezTo>
                <a:cubicBezTo>
                  <a:pt x="12695" y="9911"/>
                  <a:pt x="14515" y="9686"/>
                  <a:pt x="16124" y="9257"/>
                </a:cubicBezTo>
                <a:cubicBezTo>
                  <a:pt x="15044" y="8495"/>
                  <a:pt x="13165" y="7921"/>
                  <a:pt x="10800" y="7921"/>
                </a:cubicBezTo>
                <a:close/>
                <a:moveTo>
                  <a:pt x="692" y="10085"/>
                </a:moveTo>
                <a:cubicBezTo>
                  <a:pt x="886" y="10209"/>
                  <a:pt x="1080" y="10324"/>
                  <a:pt x="1274" y="10432"/>
                </a:cubicBezTo>
                <a:cubicBezTo>
                  <a:pt x="1274" y="10977"/>
                  <a:pt x="1274" y="11522"/>
                  <a:pt x="1274" y="12066"/>
                </a:cubicBezTo>
                <a:cubicBezTo>
                  <a:pt x="1080" y="11950"/>
                  <a:pt x="886" y="11835"/>
                  <a:pt x="692" y="11719"/>
                </a:cubicBezTo>
                <a:cubicBezTo>
                  <a:pt x="692" y="11174"/>
                  <a:pt x="692" y="10630"/>
                  <a:pt x="692" y="10085"/>
                </a:cubicBezTo>
                <a:close/>
                <a:moveTo>
                  <a:pt x="20903" y="10085"/>
                </a:moveTo>
                <a:cubicBezTo>
                  <a:pt x="20903" y="10630"/>
                  <a:pt x="20903" y="11174"/>
                  <a:pt x="20903" y="11719"/>
                </a:cubicBezTo>
                <a:cubicBezTo>
                  <a:pt x="20709" y="11842"/>
                  <a:pt x="20515" y="11957"/>
                  <a:pt x="20321" y="12066"/>
                </a:cubicBezTo>
                <a:cubicBezTo>
                  <a:pt x="20321" y="11522"/>
                  <a:pt x="20321" y="10977"/>
                  <a:pt x="20321" y="10432"/>
                </a:cubicBezTo>
                <a:cubicBezTo>
                  <a:pt x="20515" y="10316"/>
                  <a:pt x="20709" y="10201"/>
                  <a:pt x="20903" y="10085"/>
                </a:cubicBezTo>
                <a:close/>
                <a:moveTo>
                  <a:pt x="2381" y="11036"/>
                </a:moveTo>
                <a:cubicBezTo>
                  <a:pt x="2581" y="11138"/>
                  <a:pt x="2782" y="11232"/>
                  <a:pt x="2982" y="11326"/>
                </a:cubicBezTo>
                <a:cubicBezTo>
                  <a:pt x="2982" y="11871"/>
                  <a:pt x="2982" y="12415"/>
                  <a:pt x="2982" y="12960"/>
                </a:cubicBezTo>
                <a:cubicBezTo>
                  <a:pt x="2782" y="12866"/>
                  <a:pt x="2581" y="12771"/>
                  <a:pt x="2381" y="12670"/>
                </a:cubicBezTo>
                <a:cubicBezTo>
                  <a:pt x="2381" y="12125"/>
                  <a:pt x="2381" y="11581"/>
                  <a:pt x="2381" y="11036"/>
                </a:cubicBezTo>
                <a:close/>
                <a:moveTo>
                  <a:pt x="19219" y="11036"/>
                </a:moveTo>
                <a:cubicBezTo>
                  <a:pt x="19219" y="11581"/>
                  <a:pt x="19219" y="12125"/>
                  <a:pt x="19219" y="12670"/>
                </a:cubicBezTo>
                <a:cubicBezTo>
                  <a:pt x="19019" y="12771"/>
                  <a:pt x="18820" y="12866"/>
                  <a:pt x="18620" y="12960"/>
                </a:cubicBezTo>
                <a:cubicBezTo>
                  <a:pt x="18620" y="12415"/>
                  <a:pt x="18620" y="11871"/>
                  <a:pt x="18620" y="11326"/>
                </a:cubicBezTo>
                <a:cubicBezTo>
                  <a:pt x="18820" y="11232"/>
                  <a:pt x="19019" y="11138"/>
                  <a:pt x="19219" y="11036"/>
                </a:cubicBezTo>
                <a:close/>
                <a:moveTo>
                  <a:pt x="4121" y="11805"/>
                </a:moveTo>
                <a:cubicBezTo>
                  <a:pt x="4326" y="11885"/>
                  <a:pt x="4530" y="11957"/>
                  <a:pt x="4730" y="12030"/>
                </a:cubicBezTo>
                <a:cubicBezTo>
                  <a:pt x="4730" y="12574"/>
                  <a:pt x="4730" y="13119"/>
                  <a:pt x="4730" y="13663"/>
                </a:cubicBezTo>
                <a:cubicBezTo>
                  <a:pt x="4525" y="13591"/>
                  <a:pt x="4321" y="13519"/>
                  <a:pt x="4121" y="13439"/>
                </a:cubicBezTo>
                <a:cubicBezTo>
                  <a:pt x="4121" y="12894"/>
                  <a:pt x="4121" y="12350"/>
                  <a:pt x="4121" y="11805"/>
                </a:cubicBezTo>
                <a:close/>
                <a:moveTo>
                  <a:pt x="17481" y="11805"/>
                </a:moveTo>
                <a:cubicBezTo>
                  <a:pt x="17481" y="12350"/>
                  <a:pt x="17481" y="12894"/>
                  <a:pt x="17481" y="13439"/>
                </a:cubicBezTo>
                <a:cubicBezTo>
                  <a:pt x="17276" y="13519"/>
                  <a:pt x="17070" y="13591"/>
                  <a:pt x="16870" y="13663"/>
                </a:cubicBezTo>
                <a:cubicBezTo>
                  <a:pt x="16870" y="13119"/>
                  <a:pt x="16870" y="12574"/>
                  <a:pt x="16870" y="12030"/>
                </a:cubicBezTo>
                <a:cubicBezTo>
                  <a:pt x="17075" y="11957"/>
                  <a:pt x="17281" y="11885"/>
                  <a:pt x="17481" y="11805"/>
                </a:cubicBezTo>
                <a:close/>
                <a:moveTo>
                  <a:pt x="5891" y="12386"/>
                </a:moveTo>
                <a:cubicBezTo>
                  <a:pt x="6096" y="12444"/>
                  <a:pt x="6307" y="12496"/>
                  <a:pt x="6512" y="12547"/>
                </a:cubicBezTo>
                <a:cubicBezTo>
                  <a:pt x="6512" y="13092"/>
                  <a:pt x="6512" y="13636"/>
                  <a:pt x="6512" y="14181"/>
                </a:cubicBezTo>
                <a:cubicBezTo>
                  <a:pt x="6301" y="14130"/>
                  <a:pt x="6096" y="14078"/>
                  <a:pt x="5891" y="14020"/>
                </a:cubicBezTo>
                <a:cubicBezTo>
                  <a:pt x="5891" y="13475"/>
                  <a:pt x="5891" y="12931"/>
                  <a:pt x="5891" y="12386"/>
                </a:cubicBezTo>
                <a:close/>
                <a:moveTo>
                  <a:pt x="15709" y="12386"/>
                </a:moveTo>
                <a:cubicBezTo>
                  <a:pt x="15709" y="12931"/>
                  <a:pt x="15709" y="13475"/>
                  <a:pt x="15709" y="14020"/>
                </a:cubicBezTo>
                <a:cubicBezTo>
                  <a:pt x="15504" y="14078"/>
                  <a:pt x="15293" y="14130"/>
                  <a:pt x="15088" y="14181"/>
                </a:cubicBezTo>
                <a:cubicBezTo>
                  <a:pt x="15088" y="13636"/>
                  <a:pt x="15088" y="13092"/>
                  <a:pt x="15088" y="12547"/>
                </a:cubicBezTo>
                <a:cubicBezTo>
                  <a:pt x="15299" y="12496"/>
                  <a:pt x="15504" y="12444"/>
                  <a:pt x="15709" y="12386"/>
                </a:cubicBezTo>
                <a:close/>
                <a:moveTo>
                  <a:pt x="7685" y="12785"/>
                </a:moveTo>
                <a:cubicBezTo>
                  <a:pt x="7895" y="12822"/>
                  <a:pt x="8105" y="12852"/>
                  <a:pt x="8316" y="12881"/>
                </a:cubicBezTo>
                <a:cubicBezTo>
                  <a:pt x="8316" y="13425"/>
                  <a:pt x="8316" y="13970"/>
                  <a:pt x="8316" y="14514"/>
                </a:cubicBezTo>
                <a:cubicBezTo>
                  <a:pt x="8105" y="14485"/>
                  <a:pt x="7895" y="14455"/>
                  <a:pt x="7685" y="14419"/>
                </a:cubicBezTo>
                <a:cubicBezTo>
                  <a:pt x="7685" y="13874"/>
                  <a:pt x="7685" y="13330"/>
                  <a:pt x="7685" y="12785"/>
                </a:cubicBezTo>
                <a:close/>
                <a:moveTo>
                  <a:pt x="13910" y="12785"/>
                </a:moveTo>
                <a:cubicBezTo>
                  <a:pt x="13910" y="13330"/>
                  <a:pt x="13910" y="13874"/>
                  <a:pt x="13910" y="14419"/>
                </a:cubicBezTo>
                <a:cubicBezTo>
                  <a:pt x="13699" y="14455"/>
                  <a:pt x="13490" y="14485"/>
                  <a:pt x="13279" y="14514"/>
                </a:cubicBezTo>
                <a:cubicBezTo>
                  <a:pt x="13279" y="13970"/>
                  <a:pt x="13279" y="13425"/>
                  <a:pt x="13279" y="12881"/>
                </a:cubicBezTo>
                <a:cubicBezTo>
                  <a:pt x="13490" y="12852"/>
                  <a:pt x="13699" y="12822"/>
                  <a:pt x="13910" y="12785"/>
                </a:cubicBezTo>
                <a:close/>
                <a:moveTo>
                  <a:pt x="9504" y="13003"/>
                </a:moveTo>
                <a:cubicBezTo>
                  <a:pt x="9715" y="13018"/>
                  <a:pt x="9926" y="13025"/>
                  <a:pt x="10137" y="13033"/>
                </a:cubicBezTo>
                <a:cubicBezTo>
                  <a:pt x="10137" y="13577"/>
                  <a:pt x="10137" y="14122"/>
                  <a:pt x="10137" y="14666"/>
                </a:cubicBezTo>
                <a:cubicBezTo>
                  <a:pt x="9926" y="14659"/>
                  <a:pt x="9715" y="14651"/>
                  <a:pt x="9504" y="14637"/>
                </a:cubicBezTo>
                <a:cubicBezTo>
                  <a:pt x="9504" y="14092"/>
                  <a:pt x="9504" y="13548"/>
                  <a:pt x="9504" y="13003"/>
                </a:cubicBezTo>
                <a:close/>
                <a:moveTo>
                  <a:pt x="12096" y="13003"/>
                </a:moveTo>
                <a:cubicBezTo>
                  <a:pt x="12096" y="13548"/>
                  <a:pt x="12096" y="14092"/>
                  <a:pt x="12096" y="14637"/>
                </a:cubicBezTo>
                <a:cubicBezTo>
                  <a:pt x="11885" y="14651"/>
                  <a:pt x="11675" y="14659"/>
                  <a:pt x="11465" y="14666"/>
                </a:cubicBezTo>
                <a:cubicBezTo>
                  <a:pt x="11465" y="14122"/>
                  <a:pt x="11465" y="13577"/>
                  <a:pt x="11465" y="13033"/>
                </a:cubicBezTo>
                <a:cubicBezTo>
                  <a:pt x="11675" y="13025"/>
                  <a:pt x="11885" y="13018"/>
                  <a:pt x="12096" y="13003"/>
                </a:cubicBezTo>
                <a:close/>
                <a:moveTo>
                  <a:pt x="692" y="13570"/>
                </a:moveTo>
                <a:cubicBezTo>
                  <a:pt x="886" y="13694"/>
                  <a:pt x="1080" y="13809"/>
                  <a:pt x="1274" y="13917"/>
                </a:cubicBezTo>
                <a:cubicBezTo>
                  <a:pt x="1274" y="14462"/>
                  <a:pt x="1274" y="15007"/>
                  <a:pt x="1274" y="15551"/>
                </a:cubicBezTo>
                <a:cubicBezTo>
                  <a:pt x="1080" y="15435"/>
                  <a:pt x="886" y="15320"/>
                  <a:pt x="692" y="15204"/>
                </a:cubicBezTo>
                <a:cubicBezTo>
                  <a:pt x="692" y="14659"/>
                  <a:pt x="692" y="14115"/>
                  <a:pt x="692" y="13570"/>
                </a:cubicBezTo>
                <a:close/>
                <a:moveTo>
                  <a:pt x="20903" y="13570"/>
                </a:moveTo>
                <a:cubicBezTo>
                  <a:pt x="20903" y="14115"/>
                  <a:pt x="20903" y="14659"/>
                  <a:pt x="20903" y="15204"/>
                </a:cubicBezTo>
                <a:cubicBezTo>
                  <a:pt x="20709" y="15327"/>
                  <a:pt x="20515" y="15442"/>
                  <a:pt x="20321" y="15551"/>
                </a:cubicBezTo>
                <a:cubicBezTo>
                  <a:pt x="20321" y="15007"/>
                  <a:pt x="20321" y="14462"/>
                  <a:pt x="20321" y="13917"/>
                </a:cubicBezTo>
                <a:cubicBezTo>
                  <a:pt x="20515" y="13801"/>
                  <a:pt x="20709" y="13687"/>
                  <a:pt x="20903" y="13570"/>
                </a:cubicBezTo>
                <a:close/>
                <a:moveTo>
                  <a:pt x="2381" y="14514"/>
                </a:moveTo>
                <a:cubicBezTo>
                  <a:pt x="2581" y="14616"/>
                  <a:pt x="2782" y="14710"/>
                  <a:pt x="2982" y="14805"/>
                </a:cubicBezTo>
                <a:cubicBezTo>
                  <a:pt x="2982" y="15349"/>
                  <a:pt x="2982" y="15894"/>
                  <a:pt x="2982" y="16438"/>
                </a:cubicBezTo>
                <a:cubicBezTo>
                  <a:pt x="2782" y="16344"/>
                  <a:pt x="2581" y="16249"/>
                  <a:pt x="2381" y="16148"/>
                </a:cubicBezTo>
                <a:cubicBezTo>
                  <a:pt x="2381" y="15603"/>
                  <a:pt x="2381" y="15059"/>
                  <a:pt x="2381" y="14514"/>
                </a:cubicBezTo>
                <a:close/>
                <a:moveTo>
                  <a:pt x="19219" y="14521"/>
                </a:moveTo>
                <a:cubicBezTo>
                  <a:pt x="19219" y="15066"/>
                  <a:pt x="19219" y="15610"/>
                  <a:pt x="19219" y="16155"/>
                </a:cubicBezTo>
                <a:cubicBezTo>
                  <a:pt x="19019" y="16256"/>
                  <a:pt x="18820" y="16351"/>
                  <a:pt x="18620" y="16445"/>
                </a:cubicBezTo>
                <a:cubicBezTo>
                  <a:pt x="18620" y="15901"/>
                  <a:pt x="18620" y="15356"/>
                  <a:pt x="18620" y="14811"/>
                </a:cubicBezTo>
                <a:cubicBezTo>
                  <a:pt x="18820" y="14717"/>
                  <a:pt x="19019" y="14623"/>
                  <a:pt x="19219" y="14521"/>
                </a:cubicBezTo>
                <a:close/>
                <a:moveTo>
                  <a:pt x="4121" y="15283"/>
                </a:moveTo>
                <a:cubicBezTo>
                  <a:pt x="4326" y="15363"/>
                  <a:pt x="4530" y="15435"/>
                  <a:pt x="4730" y="15508"/>
                </a:cubicBezTo>
                <a:cubicBezTo>
                  <a:pt x="4730" y="16053"/>
                  <a:pt x="4730" y="16597"/>
                  <a:pt x="4730" y="17142"/>
                </a:cubicBezTo>
                <a:cubicBezTo>
                  <a:pt x="4525" y="17069"/>
                  <a:pt x="4321" y="16997"/>
                  <a:pt x="4121" y="16917"/>
                </a:cubicBezTo>
                <a:cubicBezTo>
                  <a:pt x="4121" y="16372"/>
                  <a:pt x="4121" y="15828"/>
                  <a:pt x="4121" y="15283"/>
                </a:cubicBezTo>
                <a:close/>
                <a:moveTo>
                  <a:pt x="17481" y="15283"/>
                </a:moveTo>
                <a:cubicBezTo>
                  <a:pt x="17481" y="15828"/>
                  <a:pt x="17481" y="16372"/>
                  <a:pt x="17481" y="16917"/>
                </a:cubicBezTo>
                <a:cubicBezTo>
                  <a:pt x="17276" y="16997"/>
                  <a:pt x="17070" y="17069"/>
                  <a:pt x="16870" y="17142"/>
                </a:cubicBezTo>
                <a:cubicBezTo>
                  <a:pt x="16870" y="16597"/>
                  <a:pt x="16870" y="16053"/>
                  <a:pt x="16870" y="15508"/>
                </a:cubicBezTo>
                <a:cubicBezTo>
                  <a:pt x="17075" y="15435"/>
                  <a:pt x="17281" y="15363"/>
                  <a:pt x="17481" y="15283"/>
                </a:cubicBezTo>
                <a:close/>
                <a:moveTo>
                  <a:pt x="5891" y="15871"/>
                </a:moveTo>
                <a:cubicBezTo>
                  <a:pt x="6096" y="15929"/>
                  <a:pt x="6307" y="15981"/>
                  <a:pt x="6512" y="16032"/>
                </a:cubicBezTo>
                <a:cubicBezTo>
                  <a:pt x="6512" y="16577"/>
                  <a:pt x="6512" y="17121"/>
                  <a:pt x="6512" y="17666"/>
                </a:cubicBezTo>
                <a:cubicBezTo>
                  <a:pt x="6301" y="17615"/>
                  <a:pt x="6096" y="17563"/>
                  <a:pt x="5891" y="17505"/>
                </a:cubicBezTo>
                <a:cubicBezTo>
                  <a:pt x="5891" y="16960"/>
                  <a:pt x="5891" y="16416"/>
                  <a:pt x="5891" y="15871"/>
                </a:cubicBezTo>
                <a:close/>
                <a:moveTo>
                  <a:pt x="15709" y="15871"/>
                </a:moveTo>
                <a:cubicBezTo>
                  <a:pt x="15709" y="16416"/>
                  <a:pt x="15709" y="16960"/>
                  <a:pt x="15709" y="17505"/>
                </a:cubicBezTo>
                <a:cubicBezTo>
                  <a:pt x="15504" y="17563"/>
                  <a:pt x="15293" y="17615"/>
                  <a:pt x="15088" y="17666"/>
                </a:cubicBezTo>
                <a:cubicBezTo>
                  <a:pt x="15088" y="17121"/>
                  <a:pt x="15088" y="16577"/>
                  <a:pt x="15088" y="16032"/>
                </a:cubicBezTo>
                <a:cubicBezTo>
                  <a:pt x="15299" y="15981"/>
                  <a:pt x="15504" y="15929"/>
                  <a:pt x="15709" y="15871"/>
                </a:cubicBezTo>
                <a:close/>
                <a:moveTo>
                  <a:pt x="7685" y="16270"/>
                </a:moveTo>
                <a:cubicBezTo>
                  <a:pt x="7895" y="16307"/>
                  <a:pt x="8105" y="16337"/>
                  <a:pt x="8316" y="16366"/>
                </a:cubicBezTo>
                <a:cubicBezTo>
                  <a:pt x="8316" y="16910"/>
                  <a:pt x="8316" y="17455"/>
                  <a:pt x="8316" y="17999"/>
                </a:cubicBezTo>
                <a:cubicBezTo>
                  <a:pt x="8105" y="17970"/>
                  <a:pt x="7895" y="17940"/>
                  <a:pt x="7685" y="17904"/>
                </a:cubicBezTo>
                <a:cubicBezTo>
                  <a:pt x="7685" y="17359"/>
                  <a:pt x="7685" y="16815"/>
                  <a:pt x="7685" y="16270"/>
                </a:cubicBezTo>
                <a:close/>
                <a:moveTo>
                  <a:pt x="13910" y="16270"/>
                </a:moveTo>
                <a:cubicBezTo>
                  <a:pt x="13910" y="16815"/>
                  <a:pt x="13910" y="17359"/>
                  <a:pt x="13910" y="17904"/>
                </a:cubicBezTo>
                <a:cubicBezTo>
                  <a:pt x="13699" y="17940"/>
                  <a:pt x="13490" y="17970"/>
                  <a:pt x="13279" y="17999"/>
                </a:cubicBezTo>
                <a:cubicBezTo>
                  <a:pt x="13279" y="17455"/>
                  <a:pt x="13279" y="16910"/>
                  <a:pt x="13279" y="16366"/>
                </a:cubicBezTo>
                <a:cubicBezTo>
                  <a:pt x="13490" y="16337"/>
                  <a:pt x="13699" y="16307"/>
                  <a:pt x="13910" y="16270"/>
                </a:cubicBezTo>
                <a:close/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38" name="体育场"/>
          <p:cNvSpPr/>
          <p:nvPr/>
        </p:nvSpPr>
        <p:spPr>
          <a:xfrm>
            <a:off x="2522898" y="2843545"/>
            <a:ext cx="1144301" cy="851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89" y="0"/>
                  <a:pt x="5157" y="529"/>
                  <a:pt x="3105" y="1502"/>
                </a:cubicBezTo>
                <a:cubicBezTo>
                  <a:pt x="1134" y="2431"/>
                  <a:pt x="0" y="3689"/>
                  <a:pt x="0" y="4960"/>
                </a:cubicBezTo>
                <a:cubicBezTo>
                  <a:pt x="0" y="5882"/>
                  <a:pt x="605" y="6803"/>
                  <a:pt x="1701" y="7594"/>
                </a:cubicBezTo>
                <a:cubicBezTo>
                  <a:pt x="2452" y="5467"/>
                  <a:pt x="6184" y="3891"/>
                  <a:pt x="10812" y="3891"/>
                </a:cubicBezTo>
                <a:cubicBezTo>
                  <a:pt x="15434" y="3891"/>
                  <a:pt x="19160" y="5460"/>
                  <a:pt x="19916" y="7587"/>
                </a:cubicBezTo>
                <a:cubicBezTo>
                  <a:pt x="21001" y="6796"/>
                  <a:pt x="21600" y="5882"/>
                  <a:pt x="21600" y="4960"/>
                </a:cubicBezTo>
                <a:cubicBezTo>
                  <a:pt x="21600" y="3697"/>
                  <a:pt x="20466" y="2431"/>
                  <a:pt x="18495" y="1502"/>
                </a:cubicBezTo>
                <a:cubicBezTo>
                  <a:pt x="16443" y="536"/>
                  <a:pt x="13711" y="0"/>
                  <a:pt x="10800" y="0"/>
                </a:cubicBezTo>
                <a:close/>
                <a:moveTo>
                  <a:pt x="10805" y="4313"/>
                </a:moveTo>
                <a:cubicBezTo>
                  <a:pt x="6409" y="4313"/>
                  <a:pt x="2635" y="5851"/>
                  <a:pt x="1976" y="7782"/>
                </a:cubicBezTo>
                <a:cubicBezTo>
                  <a:pt x="2311" y="8000"/>
                  <a:pt x="2689" y="8213"/>
                  <a:pt x="3105" y="8409"/>
                </a:cubicBezTo>
                <a:cubicBezTo>
                  <a:pt x="3694" y="8684"/>
                  <a:pt x="4337" y="8922"/>
                  <a:pt x="5017" y="9126"/>
                </a:cubicBezTo>
                <a:cubicBezTo>
                  <a:pt x="6156" y="8145"/>
                  <a:pt x="8294" y="7501"/>
                  <a:pt x="10800" y="7501"/>
                </a:cubicBezTo>
                <a:cubicBezTo>
                  <a:pt x="13306" y="7501"/>
                  <a:pt x="15444" y="8145"/>
                  <a:pt x="16583" y="9126"/>
                </a:cubicBezTo>
                <a:cubicBezTo>
                  <a:pt x="17269" y="8922"/>
                  <a:pt x="17912" y="8684"/>
                  <a:pt x="18495" y="8409"/>
                </a:cubicBezTo>
                <a:cubicBezTo>
                  <a:pt x="18916" y="8213"/>
                  <a:pt x="19294" y="7993"/>
                  <a:pt x="19634" y="7776"/>
                </a:cubicBezTo>
                <a:cubicBezTo>
                  <a:pt x="18970" y="5844"/>
                  <a:pt x="15195" y="4313"/>
                  <a:pt x="10805" y="4313"/>
                </a:cubicBezTo>
                <a:close/>
                <a:moveTo>
                  <a:pt x="32" y="6317"/>
                </a:moveTo>
                <a:lnTo>
                  <a:pt x="32" y="16722"/>
                </a:lnTo>
                <a:cubicBezTo>
                  <a:pt x="32" y="19205"/>
                  <a:pt x="4256" y="21331"/>
                  <a:pt x="9575" y="21600"/>
                </a:cubicBezTo>
                <a:lnTo>
                  <a:pt x="9575" y="17403"/>
                </a:lnTo>
                <a:cubicBezTo>
                  <a:pt x="9575" y="16488"/>
                  <a:pt x="10125" y="15755"/>
                  <a:pt x="10800" y="15755"/>
                </a:cubicBezTo>
                <a:cubicBezTo>
                  <a:pt x="11475" y="15755"/>
                  <a:pt x="12027" y="16495"/>
                  <a:pt x="12027" y="17403"/>
                </a:cubicBezTo>
                <a:lnTo>
                  <a:pt x="12027" y="21600"/>
                </a:lnTo>
                <a:cubicBezTo>
                  <a:pt x="17340" y="21324"/>
                  <a:pt x="21568" y="19205"/>
                  <a:pt x="21568" y="16722"/>
                </a:cubicBezTo>
                <a:lnTo>
                  <a:pt x="21568" y="6317"/>
                </a:lnTo>
                <a:cubicBezTo>
                  <a:pt x="20353" y="8655"/>
                  <a:pt x="16054" y="10333"/>
                  <a:pt x="10800" y="10333"/>
                </a:cubicBezTo>
                <a:cubicBezTo>
                  <a:pt x="5546" y="10333"/>
                  <a:pt x="1247" y="8655"/>
                  <a:pt x="32" y="6317"/>
                </a:cubicBezTo>
                <a:close/>
                <a:moveTo>
                  <a:pt x="10800" y="7921"/>
                </a:moveTo>
                <a:cubicBezTo>
                  <a:pt x="8435" y="7921"/>
                  <a:pt x="6556" y="8495"/>
                  <a:pt x="5476" y="9257"/>
                </a:cubicBezTo>
                <a:cubicBezTo>
                  <a:pt x="7085" y="9686"/>
                  <a:pt x="8905" y="9911"/>
                  <a:pt x="10800" y="9911"/>
                </a:cubicBezTo>
                <a:cubicBezTo>
                  <a:pt x="12695" y="9911"/>
                  <a:pt x="14515" y="9686"/>
                  <a:pt x="16124" y="9257"/>
                </a:cubicBezTo>
                <a:cubicBezTo>
                  <a:pt x="15044" y="8495"/>
                  <a:pt x="13165" y="7921"/>
                  <a:pt x="10800" y="7921"/>
                </a:cubicBezTo>
                <a:close/>
                <a:moveTo>
                  <a:pt x="692" y="10085"/>
                </a:moveTo>
                <a:cubicBezTo>
                  <a:pt x="886" y="10209"/>
                  <a:pt x="1080" y="10324"/>
                  <a:pt x="1274" y="10432"/>
                </a:cubicBezTo>
                <a:cubicBezTo>
                  <a:pt x="1274" y="10977"/>
                  <a:pt x="1274" y="11522"/>
                  <a:pt x="1274" y="12066"/>
                </a:cubicBezTo>
                <a:cubicBezTo>
                  <a:pt x="1080" y="11950"/>
                  <a:pt x="886" y="11835"/>
                  <a:pt x="692" y="11719"/>
                </a:cubicBezTo>
                <a:cubicBezTo>
                  <a:pt x="692" y="11174"/>
                  <a:pt x="692" y="10630"/>
                  <a:pt x="692" y="10085"/>
                </a:cubicBezTo>
                <a:close/>
                <a:moveTo>
                  <a:pt x="20903" y="10085"/>
                </a:moveTo>
                <a:cubicBezTo>
                  <a:pt x="20903" y="10630"/>
                  <a:pt x="20903" y="11174"/>
                  <a:pt x="20903" y="11719"/>
                </a:cubicBezTo>
                <a:cubicBezTo>
                  <a:pt x="20709" y="11842"/>
                  <a:pt x="20515" y="11957"/>
                  <a:pt x="20321" y="12066"/>
                </a:cubicBezTo>
                <a:cubicBezTo>
                  <a:pt x="20321" y="11522"/>
                  <a:pt x="20321" y="10977"/>
                  <a:pt x="20321" y="10432"/>
                </a:cubicBezTo>
                <a:cubicBezTo>
                  <a:pt x="20515" y="10316"/>
                  <a:pt x="20709" y="10201"/>
                  <a:pt x="20903" y="10085"/>
                </a:cubicBezTo>
                <a:close/>
                <a:moveTo>
                  <a:pt x="2381" y="11036"/>
                </a:moveTo>
                <a:cubicBezTo>
                  <a:pt x="2581" y="11138"/>
                  <a:pt x="2782" y="11232"/>
                  <a:pt x="2982" y="11326"/>
                </a:cubicBezTo>
                <a:cubicBezTo>
                  <a:pt x="2982" y="11871"/>
                  <a:pt x="2982" y="12415"/>
                  <a:pt x="2982" y="12960"/>
                </a:cubicBezTo>
                <a:cubicBezTo>
                  <a:pt x="2782" y="12866"/>
                  <a:pt x="2581" y="12771"/>
                  <a:pt x="2381" y="12670"/>
                </a:cubicBezTo>
                <a:cubicBezTo>
                  <a:pt x="2381" y="12125"/>
                  <a:pt x="2381" y="11581"/>
                  <a:pt x="2381" y="11036"/>
                </a:cubicBezTo>
                <a:close/>
                <a:moveTo>
                  <a:pt x="19219" y="11036"/>
                </a:moveTo>
                <a:cubicBezTo>
                  <a:pt x="19219" y="11581"/>
                  <a:pt x="19219" y="12125"/>
                  <a:pt x="19219" y="12670"/>
                </a:cubicBezTo>
                <a:cubicBezTo>
                  <a:pt x="19019" y="12771"/>
                  <a:pt x="18820" y="12866"/>
                  <a:pt x="18620" y="12960"/>
                </a:cubicBezTo>
                <a:cubicBezTo>
                  <a:pt x="18620" y="12415"/>
                  <a:pt x="18620" y="11871"/>
                  <a:pt x="18620" y="11326"/>
                </a:cubicBezTo>
                <a:cubicBezTo>
                  <a:pt x="18820" y="11232"/>
                  <a:pt x="19019" y="11138"/>
                  <a:pt x="19219" y="11036"/>
                </a:cubicBezTo>
                <a:close/>
                <a:moveTo>
                  <a:pt x="4121" y="11805"/>
                </a:moveTo>
                <a:cubicBezTo>
                  <a:pt x="4326" y="11885"/>
                  <a:pt x="4530" y="11957"/>
                  <a:pt x="4730" y="12030"/>
                </a:cubicBezTo>
                <a:cubicBezTo>
                  <a:pt x="4730" y="12574"/>
                  <a:pt x="4730" y="13119"/>
                  <a:pt x="4730" y="13663"/>
                </a:cubicBezTo>
                <a:cubicBezTo>
                  <a:pt x="4525" y="13591"/>
                  <a:pt x="4321" y="13519"/>
                  <a:pt x="4121" y="13439"/>
                </a:cubicBezTo>
                <a:cubicBezTo>
                  <a:pt x="4121" y="12894"/>
                  <a:pt x="4121" y="12350"/>
                  <a:pt x="4121" y="11805"/>
                </a:cubicBezTo>
                <a:close/>
                <a:moveTo>
                  <a:pt x="17481" y="11805"/>
                </a:moveTo>
                <a:cubicBezTo>
                  <a:pt x="17481" y="12350"/>
                  <a:pt x="17481" y="12894"/>
                  <a:pt x="17481" y="13439"/>
                </a:cubicBezTo>
                <a:cubicBezTo>
                  <a:pt x="17276" y="13519"/>
                  <a:pt x="17070" y="13591"/>
                  <a:pt x="16870" y="13663"/>
                </a:cubicBezTo>
                <a:cubicBezTo>
                  <a:pt x="16870" y="13119"/>
                  <a:pt x="16870" y="12574"/>
                  <a:pt x="16870" y="12030"/>
                </a:cubicBezTo>
                <a:cubicBezTo>
                  <a:pt x="17075" y="11957"/>
                  <a:pt x="17281" y="11885"/>
                  <a:pt x="17481" y="11805"/>
                </a:cubicBezTo>
                <a:close/>
                <a:moveTo>
                  <a:pt x="5891" y="12386"/>
                </a:moveTo>
                <a:cubicBezTo>
                  <a:pt x="6096" y="12444"/>
                  <a:pt x="6307" y="12496"/>
                  <a:pt x="6512" y="12547"/>
                </a:cubicBezTo>
                <a:cubicBezTo>
                  <a:pt x="6512" y="13092"/>
                  <a:pt x="6512" y="13636"/>
                  <a:pt x="6512" y="14181"/>
                </a:cubicBezTo>
                <a:cubicBezTo>
                  <a:pt x="6301" y="14130"/>
                  <a:pt x="6096" y="14078"/>
                  <a:pt x="5891" y="14020"/>
                </a:cubicBezTo>
                <a:cubicBezTo>
                  <a:pt x="5891" y="13475"/>
                  <a:pt x="5891" y="12931"/>
                  <a:pt x="5891" y="12386"/>
                </a:cubicBezTo>
                <a:close/>
                <a:moveTo>
                  <a:pt x="15709" y="12386"/>
                </a:moveTo>
                <a:cubicBezTo>
                  <a:pt x="15709" y="12931"/>
                  <a:pt x="15709" y="13475"/>
                  <a:pt x="15709" y="14020"/>
                </a:cubicBezTo>
                <a:cubicBezTo>
                  <a:pt x="15504" y="14078"/>
                  <a:pt x="15293" y="14130"/>
                  <a:pt x="15088" y="14181"/>
                </a:cubicBezTo>
                <a:cubicBezTo>
                  <a:pt x="15088" y="13636"/>
                  <a:pt x="15088" y="13092"/>
                  <a:pt x="15088" y="12547"/>
                </a:cubicBezTo>
                <a:cubicBezTo>
                  <a:pt x="15299" y="12496"/>
                  <a:pt x="15504" y="12444"/>
                  <a:pt x="15709" y="12386"/>
                </a:cubicBezTo>
                <a:close/>
                <a:moveTo>
                  <a:pt x="7685" y="12785"/>
                </a:moveTo>
                <a:cubicBezTo>
                  <a:pt x="7895" y="12822"/>
                  <a:pt x="8105" y="12852"/>
                  <a:pt x="8316" y="12881"/>
                </a:cubicBezTo>
                <a:cubicBezTo>
                  <a:pt x="8316" y="13425"/>
                  <a:pt x="8316" y="13970"/>
                  <a:pt x="8316" y="14514"/>
                </a:cubicBezTo>
                <a:cubicBezTo>
                  <a:pt x="8105" y="14485"/>
                  <a:pt x="7895" y="14455"/>
                  <a:pt x="7685" y="14419"/>
                </a:cubicBezTo>
                <a:cubicBezTo>
                  <a:pt x="7685" y="13874"/>
                  <a:pt x="7685" y="13330"/>
                  <a:pt x="7685" y="12785"/>
                </a:cubicBezTo>
                <a:close/>
                <a:moveTo>
                  <a:pt x="13910" y="12785"/>
                </a:moveTo>
                <a:cubicBezTo>
                  <a:pt x="13910" y="13330"/>
                  <a:pt x="13910" y="13874"/>
                  <a:pt x="13910" y="14419"/>
                </a:cubicBezTo>
                <a:cubicBezTo>
                  <a:pt x="13699" y="14455"/>
                  <a:pt x="13490" y="14485"/>
                  <a:pt x="13279" y="14514"/>
                </a:cubicBezTo>
                <a:cubicBezTo>
                  <a:pt x="13279" y="13970"/>
                  <a:pt x="13279" y="13425"/>
                  <a:pt x="13279" y="12881"/>
                </a:cubicBezTo>
                <a:cubicBezTo>
                  <a:pt x="13490" y="12852"/>
                  <a:pt x="13699" y="12822"/>
                  <a:pt x="13910" y="12785"/>
                </a:cubicBezTo>
                <a:close/>
                <a:moveTo>
                  <a:pt x="9504" y="13003"/>
                </a:moveTo>
                <a:cubicBezTo>
                  <a:pt x="9715" y="13018"/>
                  <a:pt x="9926" y="13025"/>
                  <a:pt x="10137" y="13033"/>
                </a:cubicBezTo>
                <a:cubicBezTo>
                  <a:pt x="10137" y="13577"/>
                  <a:pt x="10137" y="14122"/>
                  <a:pt x="10137" y="14666"/>
                </a:cubicBezTo>
                <a:cubicBezTo>
                  <a:pt x="9926" y="14659"/>
                  <a:pt x="9715" y="14651"/>
                  <a:pt x="9504" y="14637"/>
                </a:cubicBezTo>
                <a:cubicBezTo>
                  <a:pt x="9504" y="14092"/>
                  <a:pt x="9504" y="13548"/>
                  <a:pt x="9504" y="13003"/>
                </a:cubicBezTo>
                <a:close/>
                <a:moveTo>
                  <a:pt x="12096" y="13003"/>
                </a:moveTo>
                <a:cubicBezTo>
                  <a:pt x="12096" y="13548"/>
                  <a:pt x="12096" y="14092"/>
                  <a:pt x="12096" y="14637"/>
                </a:cubicBezTo>
                <a:cubicBezTo>
                  <a:pt x="11885" y="14651"/>
                  <a:pt x="11675" y="14659"/>
                  <a:pt x="11465" y="14666"/>
                </a:cubicBezTo>
                <a:cubicBezTo>
                  <a:pt x="11465" y="14122"/>
                  <a:pt x="11465" y="13577"/>
                  <a:pt x="11465" y="13033"/>
                </a:cubicBezTo>
                <a:cubicBezTo>
                  <a:pt x="11675" y="13025"/>
                  <a:pt x="11885" y="13018"/>
                  <a:pt x="12096" y="13003"/>
                </a:cubicBezTo>
                <a:close/>
                <a:moveTo>
                  <a:pt x="692" y="13570"/>
                </a:moveTo>
                <a:cubicBezTo>
                  <a:pt x="886" y="13694"/>
                  <a:pt x="1080" y="13809"/>
                  <a:pt x="1274" y="13917"/>
                </a:cubicBezTo>
                <a:cubicBezTo>
                  <a:pt x="1274" y="14462"/>
                  <a:pt x="1274" y="15007"/>
                  <a:pt x="1274" y="15551"/>
                </a:cubicBezTo>
                <a:cubicBezTo>
                  <a:pt x="1080" y="15435"/>
                  <a:pt x="886" y="15320"/>
                  <a:pt x="692" y="15204"/>
                </a:cubicBezTo>
                <a:cubicBezTo>
                  <a:pt x="692" y="14659"/>
                  <a:pt x="692" y="14115"/>
                  <a:pt x="692" y="13570"/>
                </a:cubicBezTo>
                <a:close/>
                <a:moveTo>
                  <a:pt x="20903" y="13570"/>
                </a:moveTo>
                <a:cubicBezTo>
                  <a:pt x="20903" y="14115"/>
                  <a:pt x="20903" y="14659"/>
                  <a:pt x="20903" y="15204"/>
                </a:cubicBezTo>
                <a:cubicBezTo>
                  <a:pt x="20709" y="15327"/>
                  <a:pt x="20515" y="15442"/>
                  <a:pt x="20321" y="15551"/>
                </a:cubicBezTo>
                <a:cubicBezTo>
                  <a:pt x="20321" y="15007"/>
                  <a:pt x="20321" y="14462"/>
                  <a:pt x="20321" y="13917"/>
                </a:cubicBezTo>
                <a:cubicBezTo>
                  <a:pt x="20515" y="13801"/>
                  <a:pt x="20709" y="13687"/>
                  <a:pt x="20903" y="13570"/>
                </a:cubicBezTo>
                <a:close/>
                <a:moveTo>
                  <a:pt x="2381" y="14514"/>
                </a:moveTo>
                <a:cubicBezTo>
                  <a:pt x="2581" y="14616"/>
                  <a:pt x="2782" y="14710"/>
                  <a:pt x="2982" y="14805"/>
                </a:cubicBezTo>
                <a:cubicBezTo>
                  <a:pt x="2982" y="15349"/>
                  <a:pt x="2982" y="15894"/>
                  <a:pt x="2982" y="16438"/>
                </a:cubicBezTo>
                <a:cubicBezTo>
                  <a:pt x="2782" y="16344"/>
                  <a:pt x="2581" y="16249"/>
                  <a:pt x="2381" y="16148"/>
                </a:cubicBezTo>
                <a:cubicBezTo>
                  <a:pt x="2381" y="15603"/>
                  <a:pt x="2381" y="15059"/>
                  <a:pt x="2381" y="14514"/>
                </a:cubicBezTo>
                <a:close/>
                <a:moveTo>
                  <a:pt x="19219" y="14521"/>
                </a:moveTo>
                <a:cubicBezTo>
                  <a:pt x="19219" y="15066"/>
                  <a:pt x="19219" y="15610"/>
                  <a:pt x="19219" y="16155"/>
                </a:cubicBezTo>
                <a:cubicBezTo>
                  <a:pt x="19019" y="16256"/>
                  <a:pt x="18820" y="16351"/>
                  <a:pt x="18620" y="16445"/>
                </a:cubicBezTo>
                <a:cubicBezTo>
                  <a:pt x="18620" y="15901"/>
                  <a:pt x="18620" y="15356"/>
                  <a:pt x="18620" y="14811"/>
                </a:cubicBezTo>
                <a:cubicBezTo>
                  <a:pt x="18820" y="14717"/>
                  <a:pt x="19019" y="14623"/>
                  <a:pt x="19219" y="14521"/>
                </a:cubicBezTo>
                <a:close/>
                <a:moveTo>
                  <a:pt x="4121" y="15283"/>
                </a:moveTo>
                <a:cubicBezTo>
                  <a:pt x="4326" y="15363"/>
                  <a:pt x="4530" y="15435"/>
                  <a:pt x="4730" y="15508"/>
                </a:cubicBezTo>
                <a:cubicBezTo>
                  <a:pt x="4730" y="16053"/>
                  <a:pt x="4730" y="16597"/>
                  <a:pt x="4730" y="17142"/>
                </a:cubicBezTo>
                <a:cubicBezTo>
                  <a:pt x="4525" y="17069"/>
                  <a:pt x="4321" y="16997"/>
                  <a:pt x="4121" y="16917"/>
                </a:cubicBezTo>
                <a:cubicBezTo>
                  <a:pt x="4121" y="16372"/>
                  <a:pt x="4121" y="15828"/>
                  <a:pt x="4121" y="15283"/>
                </a:cubicBezTo>
                <a:close/>
                <a:moveTo>
                  <a:pt x="17481" y="15283"/>
                </a:moveTo>
                <a:cubicBezTo>
                  <a:pt x="17481" y="15828"/>
                  <a:pt x="17481" y="16372"/>
                  <a:pt x="17481" y="16917"/>
                </a:cubicBezTo>
                <a:cubicBezTo>
                  <a:pt x="17276" y="16997"/>
                  <a:pt x="17070" y="17069"/>
                  <a:pt x="16870" y="17142"/>
                </a:cubicBezTo>
                <a:cubicBezTo>
                  <a:pt x="16870" y="16597"/>
                  <a:pt x="16870" y="16053"/>
                  <a:pt x="16870" y="15508"/>
                </a:cubicBezTo>
                <a:cubicBezTo>
                  <a:pt x="17075" y="15435"/>
                  <a:pt x="17281" y="15363"/>
                  <a:pt x="17481" y="15283"/>
                </a:cubicBezTo>
                <a:close/>
                <a:moveTo>
                  <a:pt x="5891" y="15871"/>
                </a:moveTo>
                <a:cubicBezTo>
                  <a:pt x="6096" y="15929"/>
                  <a:pt x="6307" y="15981"/>
                  <a:pt x="6512" y="16032"/>
                </a:cubicBezTo>
                <a:cubicBezTo>
                  <a:pt x="6512" y="16577"/>
                  <a:pt x="6512" y="17121"/>
                  <a:pt x="6512" y="17666"/>
                </a:cubicBezTo>
                <a:cubicBezTo>
                  <a:pt x="6301" y="17615"/>
                  <a:pt x="6096" y="17563"/>
                  <a:pt x="5891" y="17505"/>
                </a:cubicBezTo>
                <a:cubicBezTo>
                  <a:pt x="5891" y="16960"/>
                  <a:pt x="5891" y="16416"/>
                  <a:pt x="5891" y="15871"/>
                </a:cubicBezTo>
                <a:close/>
                <a:moveTo>
                  <a:pt x="15709" y="15871"/>
                </a:moveTo>
                <a:cubicBezTo>
                  <a:pt x="15709" y="16416"/>
                  <a:pt x="15709" y="16960"/>
                  <a:pt x="15709" y="17505"/>
                </a:cubicBezTo>
                <a:cubicBezTo>
                  <a:pt x="15504" y="17563"/>
                  <a:pt x="15293" y="17615"/>
                  <a:pt x="15088" y="17666"/>
                </a:cubicBezTo>
                <a:cubicBezTo>
                  <a:pt x="15088" y="17121"/>
                  <a:pt x="15088" y="16577"/>
                  <a:pt x="15088" y="16032"/>
                </a:cubicBezTo>
                <a:cubicBezTo>
                  <a:pt x="15299" y="15981"/>
                  <a:pt x="15504" y="15929"/>
                  <a:pt x="15709" y="15871"/>
                </a:cubicBezTo>
                <a:close/>
                <a:moveTo>
                  <a:pt x="7685" y="16270"/>
                </a:moveTo>
                <a:cubicBezTo>
                  <a:pt x="7895" y="16307"/>
                  <a:pt x="8105" y="16337"/>
                  <a:pt x="8316" y="16366"/>
                </a:cubicBezTo>
                <a:cubicBezTo>
                  <a:pt x="8316" y="16910"/>
                  <a:pt x="8316" y="17455"/>
                  <a:pt x="8316" y="17999"/>
                </a:cubicBezTo>
                <a:cubicBezTo>
                  <a:pt x="8105" y="17970"/>
                  <a:pt x="7895" y="17940"/>
                  <a:pt x="7685" y="17904"/>
                </a:cubicBezTo>
                <a:cubicBezTo>
                  <a:pt x="7685" y="17359"/>
                  <a:pt x="7685" y="16815"/>
                  <a:pt x="7685" y="16270"/>
                </a:cubicBezTo>
                <a:close/>
                <a:moveTo>
                  <a:pt x="13910" y="16270"/>
                </a:moveTo>
                <a:cubicBezTo>
                  <a:pt x="13910" y="16815"/>
                  <a:pt x="13910" y="17359"/>
                  <a:pt x="13910" y="17904"/>
                </a:cubicBezTo>
                <a:cubicBezTo>
                  <a:pt x="13699" y="17940"/>
                  <a:pt x="13490" y="17970"/>
                  <a:pt x="13279" y="17999"/>
                </a:cubicBezTo>
                <a:cubicBezTo>
                  <a:pt x="13279" y="17455"/>
                  <a:pt x="13279" y="16910"/>
                  <a:pt x="13279" y="16366"/>
                </a:cubicBezTo>
                <a:cubicBezTo>
                  <a:pt x="13490" y="16337"/>
                  <a:pt x="13699" y="16307"/>
                  <a:pt x="13910" y="16270"/>
                </a:cubicBez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39" name="体育场"/>
          <p:cNvSpPr/>
          <p:nvPr/>
        </p:nvSpPr>
        <p:spPr>
          <a:xfrm>
            <a:off x="3932266" y="4241766"/>
            <a:ext cx="1144301" cy="8510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89" y="0"/>
                  <a:pt x="5157" y="529"/>
                  <a:pt x="3105" y="1502"/>
                </a:cubicBezTo>
                <a:cubicBezTo>
                  <a:pt x="1134" y="2431"/>
                  <a:pt x="0" y="3689"/>
                  <a:pt x="0" y="4960"/>
                </a:cubicBezTo>
                <a:cubicBezTo>
                  <a:pt x="0" y="5882"/>
                  <a:pt x="605" y="6803"/>
                  <a:pt x="1701" y="7594"/>
                </a:cubicBezTo>
                <a:cubicBezTo>
                  <a:pt x="2452" y="5467"/>
                  <a:pt x="6184" y="3891"/>
                  <a:pt x="10812" y="3891"/>
                </a:cubicBezTo>
                <a:cubicBezTo>
                  <a:pt x="15434" y="3891"/>
                  <a:pt x="19160" y="5460"/>
                  <a:pt x="19916" y="7587"/>
                </a:cubicBezTo>
                <a:cubicBezTo>
                  <a:pt x="21001" y="6796"/>
                  <a:pt x="21600" y="5882"/>
                  <a:pt x="21600" y="4960"/>
                </a:cubicBezTo>
                <a:cubicBezTo>
                  <a:pt x="21600" y="3697"/>
                  <a:pt x="20466" y="2431"/>
                  <a:pt x="18495" y="1502"/>
                </a:cubicBezTo>
                <a:cubicBezTo>
                  <a:pt x="16443" y="536"/>
                  <a:pt x="13711" y="0"/>
                  <a:pt x="10800" y="0"/>
                </a:cubicBezTo>
                <a:close/>
                <a:moveTo>
                  <a:pt x="10805" y="4313"/>
                </a:moveTo>
                <a:cubicBezTo>
                  <a:pt x="6409" y="4313"/>
                  <a:pt x="2635" y="5851"/>
                  <a:pt x="1976" y="7782"/>
                </a:cubicBezTo>
                <a:cubicBezTo>
                  <a:pt x="2311" y="8000"/>
                  <a:pt x="2689" y="8213"/>
                  <a:pt x="3105" y="8409"/>
                </a:cubicBezTo>
                <a:cubicBezTo>
                  <a:pt x="3694" y="8684"/>
                  <a:pt x="4337" y="8922"/>
                  <a:pt x="5017" y="9126"/>
                </a:cubicBezTo>
                <a:cubicBezTo>
                  <a:pt x="6156" y="8145"/>
                  <a:pt x="8294" y="7501"/>
                  <a:pt x="10800" y="7501"/>
                </a:cubicBezTo>
                <a:cubicBezTo>
                  <a:pt x="13306" y="7501"/>
                  <a:pt x="15444" y="8145"/>
                  <a:pt x="16583" y="9126"/>
                </a:cubicBezTo>
                <a:cubicBezTo>
                  <a:pt x="17269" y="8922"/>
                  <a:pt x="17912" y="8684"/>
                  <a:pt x="18495" y="8409"/>
                </a:cubicBezTo>
                <a:cubicBezTo>
                  <a:pt x="18916" y="8213"/>
                  <a:pt x="19294" y="7993"/>
                  <a:pt x="19634" y="7776"/>
                </a:cubicBezTo>
                <a:cubicBezTo>
                  <a:pt x="18970" y="5844"/>
                  <a:pt x="15195" y="4313"/>
                  <a:pt x="10805" y="4313"/>
                </a:cubicBezTo>
                <a:close/>
                <a:moveTo>
                  <a:pt x="32" y="6317"/>
                </a:moveTo>
                <a:lnTo>
                  <a:pt x="32" y="16722"/>
                </a:lnTo>
                <a:cubicBezTo>
                  <a:pt x="32" y="19205"/>
                  <a:pt x="4256" y="21331"/>
                  <a:pt x="9575" y="21600"/>
                </a:cubicBezTo>
                <a:lnTo>
                  <a:pt x="9575" y="17403"/>
                </a:lnTo>
                <a:cubicBezTo>
                  <a:pt x="9575" y="16488"/>
                  <a:pt x="10125" y="15755"/>
                  <a:pt x="10800" y="15755"/>
                </a:cubicBezTo>
                <a:cubicBezTo>
                  <a:pt x="11475" y="15755"/>
                  <a:pt x="12027" y="16495"/>
                  <a:pt x="12027" y="17403"/>
                </a:cubicBezTo>
                <a:lnTo>
                  <a:pt x="12027" y="21600"/>
                </a:lnTo>
                <a:cubicBezTo>
                  <a:pt x="17340" y="21324"/>
                  <a:pt x="21568" y="19205"/>
                  <a:pt x="21568" y="16722"/>
                </a:cubicBezTo>
                <a:lnTo>
                  <a:pt x="21568" y="6317"/>
                </a:lnTo>
                <a:cubicBezTo>
                  <a:pt x="20353" y="8655"/>
                  <a:pt x="16054" y="10333"/>
                  <a:pt x="10800" y="10333"/>
                </a:cubicBezTo>
                <a:cubicBezTo>
                  <a:pt x="5546" y="10333"/>
                  <a:pt x="1247" y="8655"/>
                  <a:pt x="32" y="6317"/>
                </a:cubicBezTo>
                <a:close/>
                <a:moveTo>
                  <a:pt x="10800" y="7921"/>
                </a:moveTo>
                <a:cubicBezTo>
                  <a:pt x="8435" y="7921"/>
                  <a:pt x="6556" y="8495"/>
                  <a:pt x="5476" y="9257"/>
                </a:cubicBezTo>
                <a:cubicBezTo>
                  <a:pt x="7085" y="9686"/>
                  <a:pt x="8905" y="9911"/>
                  <a:pt x="10800" y="9911"/>
                </a:cubicBezTo>
                <a:cubicBezTo>
                  <a:pt x="12695" y="9911"/>
                  <a:pt x="14515" y="9686"/>
                  <a:pt x="16124" y="9257"/>
                </a:cubicBezTo>
                <a:cubicBezTo>
                  <a:pt x="15044" y="8495"/>
                  <a:pt x="13165" y="7921"/>
                  <a:pt x="10800" y="7921"/>
                </a:cubicBezTo>
                <a:close/>
                <a:moveTo>
                  <a:pt x="692" y="10085"/>
                </a:moveTo>
                <a:cubicBezTo>
                  <a:pt x="886" y="10209"/>
                  <a:pt x="1080" y="10324"/>
                  <a:pt x="1274" y="10432"/>
                </a:cubicBezTo>
                <a:cubicBezTo>
                  <a:pt x="1274" y="10977"/>
                  <a:pt x="1274" y="11522"/>
                  <a:pt x="1274" y="12066"/>
                </a:cubicBezTo>
                <a:cubicBezTo>
                  <a:pt x="1080" y="11950"/>
                  <a:pt x="886" y="11835"/>
                  <a:pt x="692" y="11719"/>
                </a:cubicBezTo>
                <a:cubicBezTo>
                  <a:pt x="692" y="11174"/>
                  <a:pt x="692" y="10630"/>
                  <a:pt x="692" y="10085"/>
                </a:cubicBezTo>
                <a:close/>
                <a:moveTo>
                  <a:pt x="20903" y="10085"/>
                </a:moveTo>
                <a:cubicBezTo>
                  <a:pt x="20903" y="10630"/>
                  <a:pt x="20903" y="11174"/>
                  <a:pt x="20903" y="11719"/>
                </a:cubicBezTo>
                <a:cubicBezTo>
                  <a:pt x="20709" y="11842"/>
                  <a:pt x="20515" y="11957"/>
                  <a:pt x="20321" y="12066"/>
                </a:cubicBezTo>
                <a:cubicBezTo>
                  <a:pt x="20321" y="11522"/>
                  <a:pt x="20321" y="10977"/>
                  <a:pt x="20321" y="10432"/>
                </a:cubicBezTo>
                <a:cubicBezTo>
                  <a:pt x="20515" y="10316"/>
                  <a:pt x="20709" y="10201"/>
                  <a:pt x="20903" y="10085"/>
                </a:cubicBezTo>
                <a:close/>
                <a:moveTo>
                  <a:pt x="2381" y="11036"/>
                </a:moveTo>
                <a:cubicBezTo>
                  <a:pt x="2581" y="11138"/>
                  <a:pt x="2782" y="11232"/>
                  <a:pt x="2982" y="11326"/>
                </a:cubicBezTo>
                <a:cubicBezTo>
                  <a:pt x="2982" y="11871"/>
                  <a:pt x="2982" y="12415"/>
                  <a:pt x="2982" y="12960"/>
                </a:cubicBezTo>
                <a:cubicBezTo>
                  <a:pt x="2782" y="12866"/>
                  <a:pt x="2581" y="12771"/>
                  <a:pt x="2381" y="12670"/>
                </a:cubicBezTo>
                <a:cubicBezTo>
                  <a:pt x="2381" y="12125"/>
                  <a:pt x="2381" y="11581"/>
                  <a:pt x="2381" y="11036"/>
                </a:cubicBezTo>
                <a:close/>
                <a:moveTo>
                  <a:pt x="19219" y="11036"/>
                </a:moveTo>
                <a:cubicBezTo>
                  <a:pt x="19219" y="11581"/>
                  <a:pt x="19219" y="12125"/>
                  <a:pt x="19219" y="12670"/>
                </a:cubicBezTo>
                <a:cubicBezTo>
                  <a:pt x="19019" y="12771"/>
                  <a:pt x="18820" y="12866"/>
                  <a:pt x="18620" y="12960"/>
                </a:cubicBezTo>
                <a:cubicBezTo>
                  <a:pt x="18620" y="12415"/>
                  <a:pt x="18620" y="11871"/>
                  <a:pt x="18620" y="11326"/>
                </a:cubicBezTo>
                <a:cubicBezTo>
                  <a:pt x="18820" y="11232"/>
                  <a:pt x="19019" y="11138"/>
                  <a:pt x="19219" y="11036"/>
                </a:cubicBezTo>
                <a:close/>
                <a:moveTo>
                  <a:pt x="4121" y="11805"/>
                </a:moveTo>
                <a:cubicBezTo>
                  <a:pt x="4326" y="11885"/>
                  <a:pt x="4530" y="11957"/>
                  <a:pt x="4730" y="12030"/>
                </a:cubicBezTo>
                <a:cubicBezTo>
                  <a:pt x="4730" y="12574"/>
                  <a:pt x="4730" y="13119"/>
                  <a:pt x="4730" y="13663"/>
                </a:cubicBezTo>
                <a:cubicBezTo>
                  <a:pt x="4525" y="13591"/>
                  <a:pt x="4321" y="13519"/>
                  <a:pt x="4121" y="13439"/>
                </a:cubicBezTo>
                <a:cubicBezTo>
                  <a:pt x="4121" y="12894"/>
                  <a:pt x="4121" y="12350"/>
                  <a:pt x="4121" y="11805"/>
                </a:cubicBezTo>
                <a:close/>
                <a:moveTo>
                  <a:pt x="17481" y="11805"/>
                </a:moveTo>
                <a:cubicBezTo>
                  <a:pt x="17481" y="12350"/>
                  <a:pt x="17481" y="12894"/>
                  <a:pt x="17481" y="13439"/>
                </a:cubicBezTo>
                <a:cubicBezTo>
                  <a:pt x="17276" y="13519"/>
                  <a:pt x="17070" y="13591"/>
                  <a:pt x="16870" y="13663"/>
                </a:cubicBezTo>
                <a:cubicBezTo>
                  <a:pt x="16870" y="13119"/>
                  <a:pt x="16870" y="12574"/>
                  <a:pt x="16870" y="12030"/>
                </a:cubicBezTo>
                <a:cubicBezTo>
                  <a:pt x="17075" y="11957"/>
                  <a:pt x="17281" y="11885"/>
                  <a:pt x="17481" y="11805"/>
                </a:cubicBezTo>
                <a:close/>
                <a:moveTo>
                  <a:pt x="5891" y="12386"/>
                </a:moveTo>
                <a:cubicBezTo>
                  <a:pt x="6096" y="12444"/>
                  <a:pt x="6307" y="12496"/>
                  <a:pt x="6512" y="12547"/>
                </a:cubicBezTo>
                <a:cubicBezTo>
                  <a:pt x="6512" y="13092"/>
                  <a:pt x="6512" y="13636"/>
                  <a:pt x="6512" y="14181"/>
                </a:cubicBezTo>
                <a:cubicBezTo>
                  <a:pt x="6301" y="14130"/>
                  <a:pt x="6096" y="14078"/>
                  <a:pt x="5891" y="14020"/>
                </a:cubicBezTo>
                <a:cubicBezTo>
                  <a:pt x="5891" y="13475"/>
                  <a:pt x="5891" y="12931"/>
                  <a:pt x="5891" y="12386"/>
                </a:cubicBezTo>
                <a:close/>
                <a:moveTo>
                  <a:pt x="15709" y="12386"/>
                </a:moveTo>
                <a:cubicBezTo>
                  <a:pt x="15709" y="12931"/>
                  <a:pt x="15709" y="13475"/>
                  <a:pt x="15709" y="14020"/>
                </a:cubicBezTo>
                <a:cubicBezTo>
                  <a:pt x="15504" y="14078"/>
                  <a:pt x="15293" y="14130"/>
                  <a:pt x="15088" y="14181"/>
                </a:cubicBezTo>
                <a:cubicBezTo>
                  <a:pt x="15088" y="13636"/>
                  <a:pt x="15088" y="13092"/>
                  <a:pt x="15088" y="12547"/>
                </a:cubicBezTo>
                <a:cubicBezTo>
                  <a:pt x="15299" y="12496"/>
                  <a:pt x="15504" y="12444"/>
                  <a:pt x="15709" y="12386"/>
                </a:cubicBezTo>
                <a:close/>
                <a:moveTo>
                  <a:pt x="7685" y="12785"/>
                </a:moveTo>
                <a:cubicBezTo>
                  <a:pt x="7895" y="12822"/>
                  <a:pt x="8105" y="12852"/>
                  <a:pt x="8316" y="12881"/>
                </a:cubicBezTo>
                <a:cubicBezTo>
                  <a:pt x="8316" y="13425"/>
                  <a:pt x="8316" y="13970"/>
                  <a:pt x="8316" y="14514"/>
                </a:cubicBezTo>
                <a:cubicBezTo>
                  <a:pt x="8105" y="14485"/>
                  <a:pt x="7895" y="14455"/>
                  <a:pt x="7685" y="14419"/>
                </a:cubicBezTo>
                <a:cubicBezTo>
                  <a:pt x="7685" y="13874"/>
                  <a:pt x="7685" y="13330"/>
                  <a:pt x="7685" y="12785"/>
                </a:cubicBezTo>
                <a:close/>
                <a:moveTo>
                  <a:pt x="13910" y="12785"/>
                </a:moveTo>
                <a:cubicBezTo>
                  <a:pt x="13910" y="13330"/>
                  <a:pt x="13910" y="13874"/>
                  <a:pt x="13910" y="14419"/>
                </a:cubicBezTo>
                <a:cubicBezTo>
                  <a:pt x="13699" y="14455"/>
                  <a:pt x="13490" y="14485"/>
                  <a:pt x="13279" y="14514"/>
                </a:cubicBezTo>
                <a:cubicBezTo>
                  <a:pt x="13279" y="13970"/>
                  <a:pt x="13279" y="13425"/>
                  <a:pt x="13279" y="12881"/>
                </a:cubicBezTo>
                <a:cubicBezTo>
                  <a:pt x="13490" y="12852"/>
                  <a:pt x="13699" y="12822"/>
                  <a:pt x="13910" y="12785"/>
                </a:cubicBezTo>
                <a:close/>
                <a:moveTo>
                  <a:pt x="9504" y="13003"/>
                </a:moveTo>
                <a:cubicBezTo>
                  <a:pt x="9715" y="13018"/>
                  <a:pt x="9926" y="13025"/>
                  <a:pt x="10137" y="13033"/>
                </a:cubicBezTo>
                <a:cubicBezTo>
                  <a:pt x="10137" y="13577"/>
                  <a:pt x="10137" y="14122"/>
                  <a:pt x="10137" y="14666"/>
                </a:cubicBezTo>
                <a:cubicBezTo>
                  <a:pt x="9926" y="14659"/>
                  <a:pt x="9715" y="14651"/>
                  <a:pt x="9504" y="14637"/>
                </a:cubicBezTo>
                <a:cubicBezTo>
                  <a:pt x="9504" y="14092"/>
                  <a:pt x="9504" y="13548"/>
                  <a:pt x="9504" y="13003"/>
                </a:cubicBezTo>
                <a:close/>
                <a:moveTo>
                  <a:pt x="12096" y="13003"/>
                </a:moveTo>
                <a:cubicBezTo>
                  <a:pt x="12096" y="13548"/>
                  <a:pt x="12096" y="14092"/>
                  <a:pt x="12096" y="14637"/>
                </a:cubicBezTo>
                <a:cubicBezTo>
                  <a:pt x="11885" y="14651"/>
                  <a:pt x="11675" y="14659"/>
                  <a:pt x="11465" y="14666"/>
                </a:cubicBezTo>
                <a:cubicBezTo>
                  <a:pt x="11465" y="14122"/>
                  <a:pt x="11465" y="13577"/>
                  <a:pt x="11465" y="13033"/>
                </a:cubicBezTo>
                <a:cubicBezTo>
                  <a:pt x="11675" y="13025"/>
                  <a:pt x="11885" y="13018"/>
                  <a:pt x="12096" y="13003"/>
                </a:cubicBezTo>
                <a:close/>
                <a:moveTo>
                  <a:pt x="692" y="13570"/>
                </a:moveTo>
                <a:cubicBezTo>
                  <a:pt x="886" y="13694"/>
                  <a:pt x="1080" y="13809"/>
                  <a:pt x="1274" y="13917"/>
                </a:cubicBezTo>
                <a:cubicBezTo>
                  <a:pt x="1274" y="14462"/>
                  <a:pt x="1274" y="15007"/>
                  <a:pt x="1274" y="15551"/>
                </a:cubicBezTo>
                <a:cubicBezTo>
                  <a:pt x="1080" y="15435"/>
                  <a:pt x="886" y="15320"/>
                  <a:pt x="692" y="15204"/>
                </a:cubicBezTo>
                <a:cubicBezTo>
                  <a:pt x="692" y="14659"/>
                  <a:pt x="692" y="14115"/>
                  <a:pt x="692" y="13570"/>
                </a:cubicBezTo>
                <a:close/>
                <a:moveTo>
                  <a:pt x="20903" y="13570"/>
                </a:moveTo>
                <a:cubicBezTo>
                  <a:pt x="20903" y="14115"/>
                  <a:pt x="20903" y="14659"/>
                  <a:pt x="20903" y="15204"/>
                </a:cubicBezTo>
                <a:cubicBezTo>
                  <a:pt x="20709" y="15327"/>
                  <a:pt x="20515" y="15442"/>
                  <a:pt x="20321" y="15551"/>
                </a:cubicBezTo>
                <a:cubicBezTo>
                  <a:pt x="20321" y="15007"/>
                  <a:pt x="20321" y="14462"/>
                  <a:pt x="20321" y="13917"/>
                </a:cubicBezTo>
                <a:cubicBezTo>
                  <a:pt x="20515" y="13801"/>
                  <a:pt x="20709" y="13687"/>
                  <a:pt x="20903" y="13570"/>
                </a:cubicBezTo>
                <a:close/>
                <a:moveTo>
                  <a:pt x="2381" y="14514"/>
                </a:moveTo>
                <a:cubicBezTo>
                  <a:pt x="2581" y="14616"/>
                  <a:pt x="2782" y="14710"/>
                  <a:pt x="2982" y="14805"/>
                </a:cubicBezTo>
                <a:cubicBezTo>
                  <a:pt x="2982" y="15349"/>
                  <a:pt x="2982" y="15894"/>
                  <a:pt x="2982" y="16438"/>
                </a:cubicBezTo>
                <a:cubicBezTo>
                  <a:pt x="2782" y="16344"/>
                  <a:pt x="2581" y="16249"/>
                  <a:pt x="2381" y="16148"/>
                </a:cubicBezTo>
                <a:cubicBezTo>
                  <a:pt x="2381" y="15603"/>
                  <a:pt x="2381" y="15059"/>
                  <a:pt x="2381" y="14514"/>
                </a:cubicBezTo>
                <a:close/>
                <a:moveTo>
                  <a:pt x="19219" y="14521"/>
                </a:moveTo>
                <a:cubicBezTo>
                  <a:pt x="19219" y="15066"/>
                  <a:pt x="19219" y="15610"/>
                  <a:pt x="19219" y="16155"/>
                </a:cubicBezTo>
                <a:cubicBezTo>
                  <a:pt x="19019" y="16256"/>
                  <a:pt x="18820" y="16351"/>
                  <a:pt x="18620" y="16445"/>
                </a:cubicBezTo>
                <a:cubicBezTo>
                  <a:pt x="18620" y="15901"/>
                  <a:pt x="18620" y="15356"/>
                  <a:pt x="18620" y="14811"/>
                </a:cubicBezTo>
                <a:cubicBezTo>
                  <a:pt x="18820" y="14717"/>
                  <a:pt x="19019" y="14623"/>
                  <a:pt x="19219" y="14521"/>
                </a:cubicBezTo>
                <a:close/>
                <a:moveTo>
                  <a:pt x="4121" y="15283"/>
                </a:moveTo>
                <a:cubicBezTo>
                  <a:pt x="4326" y="15363"/>
                  <a:pt x="4530" y="15435"/>
                  <a:pt x="4730" y="15508"/>
                </a:cubicBezTo>
                <a:cubicBezTo>
                  <a:pt x="4730" y="16053"/>
                  <a:pt x="4730" y="16597"/>
                  <a:pt x="4730" y="17142"/>
                </a:cubicBezTo>
                <a:cubicBezTo>
                  <a:pt x="4525" y="17069"/>
                  <a:pt x="4321" y="16997"/>
                  <a:pt x="4121" y="16917"/>
                </a:cubicBezTo>
                <a:cubicBezTo>
                  <a:pt x="4121" y="16372"/>
                  <a:pt x="4121" y="15828"/>
                  <a:pt x="4121" y="15283"/>
                </a:cubicBezTo>
                <a:close/>
                <a:moveTo>
                  <a:pt x="17481" y="15283"/>
                </a:moveTo>
                <a:cubicBezTo>
                  <a:pt x="17481" y="15828"/>
                  <a:pt x="17481" y="16372"/>
                  <a:pt x="17481" y="16917"/>
                </a:cubicBezTo>
                <a:cubicBezTo>
                  <a:pt x="17276" y="16997"/>
                  <a:pt x="17070" y="17069"/>
                  <a:pt x="16870" y="17142"/>
                </a:cubicBezTo>
                <a:cubicBezTo>
                  <a:pt x="16870" y="16597"/>
                  <a:pt x="16870" y="16053"/>
                  <a:pt x="16870" y="15508"/>
                </a:cubicBezTo>
                <a:cubicBezTo>
                  <a:pt x="17075" y="15435"/>
                  <a:pt x="17281" y="15363"/>
                  <a:pt x="17481" y="15283"/>
                </a:cubicBezTo>
                <a:close/>
                <a:moveTo>
                  <a:pt x="5891" y="15871"/>
                </a:moveTo>
                <a:cubicBezTo>
                  <a:pt x="6096" y="15929"/>
                  <a:pt x="6307" y="15981"/>
                  <a:pt x="6512" y="16032"/>
                </a:cubicBezTo>
                <a:cubicBezTo>
                  <a:pt x="6512" y="16577"/>
                  <a:pt x="6512" y="17121"/>
                  <a:pt x="6512" y="17666"/>
                </a:cubicBezTo>
                <a:cubicBezTo>
                  <a:pt x="6301" y="17615"/>
                  <a:pt x="6096" y="17563"/>
                  <a:pt x="5891" y="17505"/>
                </a:cubicBezTo>
                <a:cubicBezTo>
                  <a:pt x="5891" y="16960"/>
                  <a:pt x="5891" y="16416"/>
                  <a:pt x="5891" y="15871"/>
                </a:cubicBezTo>
                <a:close/>
                <a:moveTo>
                  <a:pt x="15709" y="15871"/>
                </a:moveTo>
                <a:cubicBezTo>
                  <a:pt x="15709" y="16416"/>
                  <a:pt x="15709" y="16960"/>
                  <a:pt x="15709" y="17505"/>
                </a:cubicBezTo>
                <a:cubicBezTo>
                  <a:pt x="15504" y="17563"/>
                  <a:pt x="15293" y="17615"/>
                  <a:pt x="15088" y="17666"/>
                </a:cubicBezTo>
                <a:cubicBezTo>
                  <a:pt x="15088" y="17121"/>
                  <a:pt x="15088" y="16577"/>
                  <a:pt x="15088" y="16032"/>
                </a:cubicBezTo>
                <a:cubicBezTo>
                  <a:pt x="15299" y="15981"/>
                  <a:pt x="15504" y="15929"/>
                  <a:pt x="15709" y="15871"/>
                </a:cubicBezTo>
                <a:close/>
                <a:moveTo>
                  <a:pt x="7685" y="16270"/>
                </a:moveTo>
                <a:cubicBezTo>
                  <a:pt x="7895" y="16307"/>
                  <a:pt x="8105" y="16337"/>
                  <a:pt x="8316" y="16366"/>
                </a:cubicBezTo>
                <a:cubicBezTo>
                  <a:pt x="8316" y="16910"/>
                  <a:pt x="8316" y="17455"/>
                  <a:pt x="8316" y="17999"/>
                </a:cubicBezTo>
                <a:cubicBezTo>
                  <a:pt x="8105" y="17970"/>
                  <a:pt x="7895" y="17940"/>
                  <a:pt x="7685" y="17904"/>
                </a:cubicBezTo>
                <a:cubicBezTo>
                  <a:pt x="7685" y="17359"/>
                  <a:pt x="7685" y="16815"/>
                  <a:pt x="7685" y="16270"/>
                </a:cubicBezTo>
                <a:close/>
                <a:moveTo>
                  <a:pt x="13910" y="16270"/>
                </a:moveTo>
                <a:cubicBezTo>
                  <a:pt x="13910" y="16815"/>
                  <a:pt x="13910" y="17359"/>
                  <a:pt x="13910" y="17904"/>
                </a:cubicBezTo>
                <a:cubicBezTo>
                  <a:pt x="13699" y="17940"/>
                  <a:pt x="13490" y="17970"/>
                  <a:pt x="13279" y="17999"/>
                </a:cubicBezTo>
                <a:cubicBezTo>
                  <a:pt x="13279" y="17455"/>
                  <a:pt x="13279" y="16910"/>
                  <a:pt x="13279" y="16366"/>
                </a:cubicBezTo>
                <a:cubicBezTo>
                  <a:pt x="13490" y="16337"/>
                  <a:pt x="13699" y="16307"/>
                  <a:pt x="13910" y="16270"/>
                </a:cubicBezTo>
                <a:close/>
              </a:path>
            </a:pathLst>
          </a:custGeom>
          <a:solidFill>
            <a:schemeClr val="accent3">
              <a:hueOff val="1971429"/>
              <a:satOff val="-6114"/>
              <a:lumOff val="-2549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0" name="标准"/>
          <p:cNvSpPr/>
          <p:nvPr/>
        </p:nvSpPr>
        <p:spPr>
          <a:xfrm>
            <a:off x="1268143" y="7085765"/>
            <a:ext cx="922060" cy="48170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标准</a:t>
            </a:r>
          </a:p>
        </p:txBody>
      </p:sp>
      <p:sp>
        <p:nvSpPr>
          <p:cNvPr id="841" name="徒步"/>
          <p:cNvSpPr/>
          <p:nvPr/>
        </p:nvSpPr>
        <p:spPr>
          <a:xfrm>
            <a:off x="3178708" y="7741991"/>
            <a:ext cx="725473" cy="11096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62" h="21470" fill="norm" stroke="1" extrusionOk="0">
                <a:moveTo>
                  <a:pt x="13809" y="0"/>
                </a:moveTo>
                <a:cubicBezTo>
                  <a:pt x="13161" y="0"/>
                  <a:pt x="12513" y="162"/>
                  <a:pt x="12019" y="486"/>
                </a:cubicBezTo>
                <a:cubicBezTo>
                  <a:pt x="11031" y="1136"/>
                  <a:pt x="11031" y="2190"/>
                  <a:pt x="12019" y="2840"/>
                </a:cubicBezTo>
                <a:cubicBezTo>
                  <a:pt x="13008" y="3489"/>
                  <a:pt x="14610" y="3489"/>
                  <a:pt x="15598" y="2840"/>
                </a:cubicBezTo>
                <a:cubicBezTo>
                  <a:pt x="16586" y="2190"/>
                  <a:pt x="16586" y="1136"/>
                  <a:pt x="15598" y="486"/>
                </a:cubicBezTo>
                <a:cubicBezTo>
                  <a:pt x="15104" y="162"/>
                  <a:pt x="14456" y="0"/>
                  <a:pt x="13809" y="0"/>
                </a:cubicBezTo>
                <a:close/>
                <a:moveTo>
                  <a:pt x="5513" y="1761"/>
                </a:moveTo>
                <a:cubicBezTo>
                  <a:pt x="4662" y="1803"/>
                  <a:pt x="3901" y="2199"/>
                  <a:pt x="3693" y="2786"/>
                </a:cubicBezTo>
                <a:lnTo>
                  <a:pt x="2232" y="6906"/>
                </a:lnTo>
                <a:cubicBezTo>
                  <a:pt x="1378" y="6961"/>
                  <a:pt x="597" y="7320"/>
                  <a:pt x="254" y="7879"/>
                </a:cubicBezTo>
                <a:cubicBezTo>
                  <a:pt x="-238" y="8681"/>
                  <a:pt x="354" y="9592"/>
                  <a:pt x="1574" y="9915"/>
                </a:cubicBezTo>
                <a:cubicBezTo>
                  <a:pt x="2794" y="10239"/>
                  <a:pt x="4181" y="9851"/>
                  <a:pt x="4673" y="9050"/>
                </a:cubicBezTo>
                <a:cubicBezTo>
                  <a:pt x="4846" y="8767"/>
                  <a:pt x="8803" y="2442"/>
                  <a:pt x="8803" y="2442"/>
                </a:cubicBezTo>
                <a:lnTo>
                  <a:pt x="6378" y="1843"/>
                </a:lnTo>
                <a:cubicBezTo>
                  <a:pt x="6092" y="1773"/>
                  <a:pt x="5796" y="1747"/>
                  <a:pt x="5513" y="1761"/>
                </a:cubicBezTo>
                <a:close/>
                <a:moveTo>
                  <a:pt x="11585" y="3288"/>
                </a:moveTo>
                <a:cubicBezTo>
                  <a:pt x="9748" y="3252"/>
                  <a:pt x="7973" y="4760"/>
                  <a:pt x="6498" y="7059"/>
                </a:cubicBezTo>
                <a:cubicBezTo>
                  <a:pt x="4812" y="9686"/>
                  <a:pt x="5908" y="11797"/>
                  <a:pt x="5908" y="11797"/>
                </a:cubicBezTo>
                <a:lnTo>
                  <a:pt x="3881" y="14760"/>
                </a:lnTo>
                <a:lnTo>
                  <a:pt x="162" y="20126"/>
                </a:lnTo>
                <a:cubicBezTo>
                  <a:pt x="-197" y="20570"/>
                  <a:pt x="63" y="21127"/>
                  <a:pt x="739" y="21364"/>
                </a:cubicBezTo>
                <a:cubicBezTo>
                  <a:pt x="1415" y="21600"/>
                  <a:pt x="2261" y="21429"/>
                  <a:pt x="2620" y="20985"/>
                </a:cubicBezTo>
                <a:lnTo>
                  <a:pt x="3256" y="20235"/>
                </a:lnTo>
                <a:lnTo>
                  <a:pt x="8652" y="13911"/>
                </a:lnTo>
                <a:lnTo>
                  <a:pt x="9615" y="15382"/>
                </a:lnTo>
                <a:cubicBezTo>
                  <a:pt x="9630" y="15414"/>
                  <a:pt x="9648" y="15447"/>
                  <a:pt x="9668" y="15479"/>
                </a:cubicBezTo>
                <a:lnTo>
                  <a:pt x="13158" y="20817"/>
                </a:lnTo>
                <a:cubicBezTo>
                  <a:pt x="13473" y="21306"/>
                  <a:pt x="14340" y="21537"/>
                  <a:pt x="15085" y="21330"/>
                </a:cubicBezTo>
                <a:cubicBezTo>
                  <a:pt x="15759" y="21143"/>
                  <a:pt x="16068" y="20642"/>
                  <a:pt x="15887" y="20186"/>
                </a:cubicBezTo>
                <a:lnTo>
                  <a:pt x="15876" y="20164"/>
                </a:lnTo>
                <a:cubicBezTo>
                  <a:pt x="15868" y="20144"/>
                  <a:pt x="15859" y="20125"/>
                  <a:pt x="15848" y="20106"/>
                </a:cubicBezTo>
                <a:lnTo>
                  <a:pt x="14541" y="17420"/>
                </a:lnTo>
                <a:lnTo>
                  <a:pt x="13237" y="14726"/>
                </a:lnTo>
                <a:cubicBezTo>
                  <a:pt x="13233" y="14720"/>
                  <a:pt x="13226" y="14714"/>
                  <a:pt x="13222" y="14708"/>
                </a:cubicBezTo>
                <a:lnTo>
                  <a:pt x="10993" y="10123"/>
                </a:lnTo>
                <a:lnTo>
                  <a:pt x="12298" y="7830"/>
                </a:lnTo>
                <a:lnTo>
                  <a:pt x="13436" y="9350"/>
                </a:lnTo>
                <a:lnTo>
                  <a:pt x="19583" y="9865"/>
                </a:lnTo>
                <a:lnTo>
                  <a:pt x="17809" y="21174"/>
                </a:lnTo>
                <a:lnTo>
                  <a:pt x="18669" y="21174"/>
                </a:lnTo>
                <a:lnTo>
                  <a:pt x="21362" y="6899"/>
                </a:lnTo>
                <a:lnTo>
                  <a:pt x="20047" y="6899"/>
                </a:lnTo>
                <a:lnTo>
                  <a:pt x="19815" y="8389"/>
                </a:lnTo>
                <a:cubicBezTo>
                  <a:pt x="19071" y="8282"/>
                  <a:pt x="17634" y="8072"/>
                  <a:pt x="16075" y="7823"/>
                </a:cubicBezTo>
                <a:cubicBezTo>
                  <a:pt x="13880" y="7474"/>
                  <a:pt x="15669" y="4276"/>
                  <a:pt x="12377" y="3400"/>
                </a:cubicBezTo>
                <a:cubicBezTo>
                  <a:pt x="12112" y="3330"/>
                  <a:pt x="11848" y="3293"/>
                  <a:pt x="11585" y="3288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2" name="标化"/>
          <p:cNvSpPr/>
          <p:nvPr/>
        </p:nvSpPr>
        <p:spPr>
          <a:xfrm>
            <a:off x="4003864" y="8055943"/>
            <a:ext cx="922060" cy="48170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标化</a:t>
            </a:r>
          </a:p>
        </p:txBody>
      </p:sp>
      <p:sp>
        <p:nvSpPr>
          <p:cNvPr id="843" name="喷泉式饮水器"/>
          <p:cNvSpPr/>
          <p:nvPr/>
        </p:nvSpPr>
        <p:spPr>
          <a:xfrm>
            <a:off x="1006463" y="6343650"/>
            <a:ext cx="827784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34" y="0"/>
                </a:moveTo>
                <a:cubicBezTo>
                  <a:pt x="12738" y="0"/>
                  <a:pt x="12042" y="214"/>
                  <a:pt x="11511" y="641"/>
                </a:cubicBezTo>
                <a:cubicBezTo>
                  <a:pt x="10449" y="1496"/>
                  <a:pt x="10449" y="2882"/>
                  <a:pt x="11511" y="3736"/>
                </a:cubicBezTo>
                <a:cubicBezTo>
                  <a:pt x="12573" y="4591"/>
                  <a:pt x="14295" y="4591"/>
                  <a:pt x="15357" y="3736"/>
                </a:cubicBezTo>
                <a:cubicBezTo>
                  <a:pt x="16419" y="2882"/>
                  <a:pt x="16419" y="1496"/>
                  <a:pt x="15357" y="641"/>
                </a:cubicBezTo>
                <a:cubicBezTo>
                  <a:pt x="14826" y="214"/>
                  <a:pt x="14130" y="0"/>
                  <a:pt x="13434" y="0"/>
                </a:cubicBezTo>
                <a:close/>
                <a:moveTo>
                  <a:pt x="8284" y="2565"/>
                </a:moveTo>
                <a:cubicBezTo>
                  <a:pt x="7942" y="2581"/>
                  <a:pt x="7600" y="2657"/>
                  <a:pt x="7281" y="2800"/>
                </a:cubicBezTo>
                <a:lnTo>
                  <a:pt x="1208" y="5516"/>
                </a:lnTo>
                <a:cubicBezTo>
                  <a:pt x="503" y="5832"/>
                  <a:pt x="79" y="6397"/>
                  <a:pt x="11" y="6998"/>
                </a:cubicBezTo>
                <a:lnTo>
                  <a:pt x="0" y="7003"/>
                </a:lnTo>
                <a:lnTo>
                  <a:pt x="0" y="7184"/>
                </a:lnTo>
                <a:cubicBezTo>
                  <a:pt x="0" y="7187"/>
                  <a:pt x="0" y="7189"/>
                  <a:pt x="0" y="7192"/>
                </a:cubicBezTo>
                <a:lnTo>
                  <a:pt x="0" y="20339"/>
                </a:lnTo>
                <a:cubicBezTo>
                  <a:pt x="0" y="21035"/>
                  <a:pt x="702" y="21600"/>
                  <a:pt x="1567" y="21600"/>
                </a:cubicBezTo>
                <a:cubicBezTo>
                  <a:pt x="2431" y="21600"/>
                  <a:pt x="3133" y="21035"/>
                  <a:pt x="3133" y="20339"/>
                </a:cubicBezTo>
                <a:lnTo>
                  <a:pt x="3133" y="8947"/>
                </a:lnTo>
                <a:cubicBezTo>
                  <a:pt x="3255" y="8912"/>
                  <a:pt x="3375" y="8873"/>
                  <a:pt x="3492" y="8821"/>
                </a:cubicBezTo>
                <a:lnTo>
                  <a:pt x="8424" y="6613"/>
                </a:lnTo>
                <a:lnTo>
                  <a:pt x="8424" y="9102"/>
                </a:lnTo>
                <a:cubicBezTo>
                  <a:pt x="8424" y="9333"/>
                  <a:pt x="8528" y="9556"/>
                  <a:pt x="8718" y="9728"/>
                </a:cubicBezTo>
                <a:lnTo>
                  <a:pt x="11169" y="11963"/>
                </a:lnTo>
                <a:cubicBezTo>
                  <a:pt x="11401" y="12174"/>
                  <a:pt x="11725" y="12282"/>
                  <a:pt x="12050" y="12282"/>
                </a:cubicBezTo>
                <a:cubicBezTo>
                  <a:pt x="12326" y="12282"/>
                  <a:pt x="12604" y="12204"/>
                  <a:pt x="12828" y="12045"/>
                </a:cubicBezTo>
                <a:cubicBezTo>
                  <a:pt x="13314" y="11700"/>
                  <a:pt x="13360" y="11102"/>
                  <a:pt x="12931" y="10711"/>
                </a:cubicBezTo>
                <a:lnTo>
                  <a:pt x="10773" y="8745"/>
                </a:lnTo>
                <a:lnTo>
                  <a:pt x="10773" y="4762"/>
                </a:lnTo>
                <a:cubicBezTo>
                  <a:pt x="10773" y="4721"/>
                  <a:pt x="10764" y="4681"/>
                  <a:pt x="10758" y="4641"/>
                </a:cubicBezTo>
                <a:cubicBezTo>
                  <a:pt x="10805" y="4269"/>
                  <a:pt x="10717" y="3885"/>
                  <a:pt x="10475" y="3534"/>
                </a:cubicBezTo>
                <a:cubicBezTo>
                  <a:pt x="10081" y="2963"/>
                  <a:pt x="9375" y="2621"/>
                  <a:pt x="8623" y="2568"/>
                </a:cubicBezTo>
                <a:cubicBezTo>
                  <a:pt x="8511" y="2560"/>
                  <a:pt x="8397" y="2560"/>
                  <a:pt x="8284" y="2565"/>
                </a:cubicBezTo>
                <a:close/>
                <a:moveTo>
                  <a:pt x="15544" y="4890"/>
                </a:moveTo>
                <a:cubicBezTo>
                  <a:pt x="15326" y="4877"/>
                  <a:pt x="15151" y="5007"/>
                  <a:pt x="15135" y="5181"/>
                </a:cubicBezTo>
                <a:cubicBezTo>
                  <a:pt x="15118" y="5354"/>
                  <a:pt x="15292" y="5506"/>
                  <a:pt x="15508" y="5520"/>
                </a:cubicBezTo>
                <a:cubicBezTo>
                  <a:pt x="15520" y="5521"/>
                  <a:pt x="15532" y="5522"/>
                  <a:pt x="15544" y="5522"/>
                </a:cubicBezTo>
                <a:cubicBezTo>
                  <a:pt x="15744" y="5521"/>
                  <a:pt x="15915" y="5398"/>
                  <a:pt x="15934" y="5235"/>
                </a:cubicBezTo>
                <a:cubicBezTo>
                  <a:pt x="15953" y="5061"/>
                  <a:pt x="15795" y="4908"/>
                  <a:pt x="15579" y="4892"/>
                </a:cubicBezTo>
                <a:lnTo>
                  <a:pt x="15544" y="4890"/>
                </a:lnTo>
                <a:close/>
                <a:moveTo>
                  <a:pt x="14053" y="5056"/>
                </a:moveTo>
                <a:cubicBezTo>
                  <a:pt x="14002" y="5055"/>
                  <a:pt x="13950" y="5061"/>
                  <a:pt x="13900" y="5078"/>
                </a:cubicBezTo>
                <a:cubicBezTo>
                  <a:pt x="13895" y="5079"/>
                  <a:pt x="13881" y="5085"/>
                  <a:pt x="13876" y="5086"/>
                </a:cubicBezTo>
                <a:cubicBezTo>
                  <a:pt x="13682" y="5156"/>
                  <a:pt x="13598" y="5338"/>
                  <a:pt x="13681" y="5496"/>
                </a:cubicBezTo>
                <a:cubicBezTo>
                  <a:pt x="13745" y="5615"/>
                  <a:pt x="13891" y="5685"/>
                  <a:pt x="14044" y="5685"/>
                </a:cubicBezTo>
                <a:cubicBezTo>
                  <a:pt x="14094" y="5685"/>
                  <a:pt x="14145" y="5679"/>
                  <a:pt x="14193" y="5663"/>
                </a:cubicBezTo>
                <a:cubicBezTo>
                  <a:pt x="14394" y="5598"/>
                  <a:pt x="14490" y="5415"/>
                  <a:pt x="14409" y="5253"/>
                </a:cubicBezTo>
                <a:cubicBezTo>
                  <a:pt x="14348" y="5132"/>
                  <a:pt x="14205" y="5058"/>
                  <a:pt x="14053" y="5056"/>
                </a:cubicBezTo>
                <a:close/>
                <a:moveTo>
                  <a:pt x="17007" y="5270"/>
                </a:moveTo>
                <a:cubicBezTo>
                  <a:pt x="16857" y="5251"/>
                  <a:pt x="16701" y="5304"/>
                  <a:pt x="16615" y="5415"/>
                </a:cubicBezTo>
                <a:cubicBezTo>
                  <a:pt x="16501" y="5563"/>
                  <a:pt x="16557" y="5757"/>
                  <a:pt x="16741" y="5849"/>
                </a:cubicBezTo>
                <a:lnTo>
                  <a:pt x="16764" y="5862"/>
                </a:lnTo>
                <a:cubicBezTo>
                  <a:pt x="16829" y="5895"/>
                  <a:pt x="16901" y="5910"/>
                  <a:pt x="16972" y="5910"/>
                </a:cubicBezTo>
                <a:cubicBezTo>
                  <a:pt x="17102" y="5910"/>
                  <a:pt x="17231" y="5858"/>
                  <a:pt x="17305" y="5763"/>
                </a:cubicBezTo>
                <a:cubicBezTo>
                  <a:pt x="17420" y="5615"/>
                  <a:pt x="17365" y="5420"/>
                  <a:pt x="17181" y="5327"/>
                </a:cubicBezTo>
                <a:lnTo>
                  <a:pt x="17154" y="5314"/>
                </a:lnTo>
                <a:cubicBezTo>
                  <a:pt x="17108" y="5291"/>
                  <a:pt x="17058" y="5276"/>
                  <a:pt x="17007" y="5270"/>
                </a:cubicBezTo>
                <a:close/>
                <a:moveTo>
                  <a:pt x="18110" y="6109"/>
                </a:moveTo>
                <a:cubicBezTo>
                  <a:pt x="18012" y="6098"/>
                  <a:pt x="17908" y="6118"/>
                  <a:pt x="17821" y="6170"/>
                </a:cubicBezTo>
                <a:cubicBezTo>
                  <a:pt x="17648" y="6273"/>
                  <a:pt x="17617" y="6475"/>
                  <a:pt x="17746" y="6615"/>
                </a:cubicBezTo>
                <a:cubicBezTo>
                  <a:pt x="17822" y="6698"/>
                  <a:pt x="17940" y="6742"/>
                  <a:pt x="18060" y="6742"/>
                </a:cubicBezTo>
                <a:cubicBezTo>
                  <a:pt x="18141" y="6742"/>
                  <a:pt x="18223" y="6723"/>
                  <a:pt x="18293" y="6681"/>
                </a:cubicBezTo>
                <a:cubicBezTo>
                  <a:pt x="18467" y="6577"/>
                  <a:pt x="18503" y="6379"/>
                  <a:pt x="18375" y="6239"/>
                </a:cubicBezTo>
                <a:cubicBezTo>
                  <a:pt x="18374" y="6238"/>
                  <a:pt x="18367" y="6231"/>
                  <a:pt x="18366" y="6230"/>
                </a:cubicBezTo>
                <a:cubicBezTo>
                  <a:pt x="18302" y="6161"/>
                  <a:pt x="18208" y="6119"/>
                  <a:pt x="18110" y="6109"/>
                </a:cubicBezTo>
                <a:close/>
                <a:moveTo>
                  <a:pt x="14139" y="7104"/>
                </a:moveTo>
                <a:cubicBezTo>
                  <a:pt x="13363" y="7098"/>
                  <a:pt x="11811" y="7192"/>
                  <a:pt x="11811" y="8049"/>
                </a:cubicBezTo>
                <a:cubicBezTo>
                  <a:pt x="11811" y="8049"/>
                  <a:pt x="11812" y="8507"/>
                  <a:pt x="12889" y="9413"/>
                </a:cubicBezTo>
                <a:lnTo>
                  <a:pt x="17326" y="13404"/>
                </a:lnTo>
                <a:lnTo>
                  <a:pt x="21600" y="13478"/>
                </a:lnTo>
                <a:lnTo>
                  <a:pt x="21600" y="7120"/>
                </a:lnTo>
                <a:lnTo>
                  <a:pt x="14568" y="7120"/>
                </a:lnTo>
                <a:cubicBezTo>
                  <a:pt x="14568" y="7120"/>
                  <a:pt x="14397" y="7107"/>
                  <a:pt x="14139" y="710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4" name="滑冰"/>
          <p:cNvSpPr/>
          <p:nvPr/>
        </p:nvSpPr>
        <p:spPr>
          <a:xfrm>
            <a:off x="859540" y="9157458"/>
            <a:ext cx="1014567" cy="1028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46" h="21600" fill="norm" stroke="1" extrusionOk="0">
                <a:moveTo>
                  <a:pt x="19418" y="0"/>
                </a:moveTo>
                <a:cubicBezTo>
                  <a:pt x="18924" y="0"/>
                  <a:pt x="18430" y="188"/>
                  <a:pt x="18053" y="564"/>
                </a:cubicBezTo>
                <a:cubicBezTo>
                  <a:pt x="17300" y="1315"/>
                  <a:pt x="17300" y="2534"/>
                  <a:pt x="18053" y="3286"/>
                </a:cubicBezTo>
                <a:cubicBezTo>
                  <a:pt x="18807" y="4037"/>
                  <a:pt x="20028" y="4037"/>
                  <a:pt x="20781" y="3286"/>
                </a:cubicBezTo>
                <a:cubicBezTo>
                  <a:pt x="21534" y="2534"/>
                  <a:pt x="21534" y="1315"/>
                  <a:pt x="20781" y="564"/>
                </a:cubicBezTo>
                <a:cubicBezTo>
                  <a:pt x="20404" y="188"/>
                  <a:pt x="19912" y="0"/>
                  <a:pt x="19418" y="0"/>
                </a:cubicBezTo>
                <a:close/>
                <a:moveTo>
                  <a:pt x="7377" y="3328"/>
                </a:moveTo>
                <a:cubicBezTo>
                  <a:pt x="6829" y="3328"/>
                  <a:pt x="6385" y="3771"/>
                  <a:pt x="6385" y="4318"/>
                </a:cubicBezTo>
                <a:cubicBezTo>
                  <a:pt x="6385" y="4865"/>
                  <a:pt x="6829" y="5309"/>
                  <a:pt x="7377" y="5309"/>
                </a:cubicBezTo>
                <a:lnTo>
                  <a:pt x="13654" y="5309"/>
                </a:lnTo>
                <a:lnTo>
                  <a:pt x="10717" y="8032"/>
                </a:lnTo>
                <a:cubicBezTo>
                  <a:pt x="10186" y="8524"/>
                  <a:pt x="10009" y="9251"/>
                  <a:pt x="10189" y="9902"/>
                </a:cubicBezTo>
                <a:lnTo>
                  <a:pt x="10766" y="10505"/>
                </a:lnTo>
                <a:lnTo>
                  <a:pt x="11413" y="11180"/>
                </a:lnTo>
                <a:lnTo>
                  <a:pt x="12328" y="12133"/>
                </a:lnTo>
                <a:lnTo>
                  <a:pt x="14741" y="14659"/>
                </a:lnTo>
                <a:lnTo>
                  <a:pt x="14741" y="18080"/>
                </a:lnTo>
                <a:cubicBezTo>
                  <a:pt x="14741" y="18809"/>
                  <a:pt x="15333" y="19401"/>
                  <a:pt x="16063" y="19401"/>
                </a:cubicBezTo>
                <a:cubicBezTo>
                  <a:pt x="16794" y="19401"/>
                  <a:pt x="17386" y="18809"/>
                  <a:pt x="17386" y="18080"/>
                </a:cubicBezTo>
                <a:lnTo>
                  <a:pt x="17386" y="13603"/>
                </a:lnTo>
                <a:lnTo>
                  <a:pt x="14019" y="10076"/>
                </a:lnTo>
                <a:lnTo>
                  <a:pt x="17785" y="6583"/>
                </a:lnTo>
                <a:cubicBezTo>
                  <a:pt x="18543" y="5880"/>
                  <a:pt x="18586" y="4697"/>
                  <a:pt x="17881" y="3940"/>
                </a:cubicBezTo>
                <a:cubicBezTo>
                  <a:pt x="17636" y="3677"/>
                  <a:pt x="17330" y="3503"/>
                  <a:pt x="17007" y="3414"/>
                </a:cubicBezTo>
                <a:cubicBezTo>
                  <a:pt x="16885" y="3360"/>
                  <a:pt x="16751" y="3328"/>
                  <a:pt x="16609" y="3328"/>
                </a:cubicBezTo>
                <a:lnTo>
                  <a:pt x="7377" y="3328"/>
                </a:lnTo>
                <a:close/>
                <a:moveTo>
                  <a:pt x="10066" y="10915"/>
                </a:moveTo>
                <a:lnTo>
                  <a:pt x="4168" y="16823"/>
                </a:lnTo>
                <a:cubicBezTo>
                  <a:pt x="3652" y="17339"/>
                  <a:pt x="3653" y="18176"/>
                  <a:pt x="4171" y="18691"/>
                </a:cubicBezTo>
                <a:cubicBezTo>
                  <a:pt x="4429" y="18947"/>
                  <a:pt x="4767" y="19075"/>
                  <a:pt x="5105" y="19076"/>
                </a:cubicBezTo>
                <a:cubicBezTo>
                  <a:pt x="5444" y="19076"/>
                  <a:pt x="5784" y="18945"/>
                  <a:pt x="6043" y="18686"/>
                </a:cubicBezTo>
                <a:lnTo>
                  <a:pt x="11927" y="12790"/>
                </a:lnTo>
                <a:lnTo>
                  <a:pt x="10066" y="10915"/>
                </a:lnTo>
                <a:close/>
                <a:moveTo>
                  <a:pt x="658" y="16831"/>
                </a:moveTo>
                <a:cubicBezTo>
                  <a:pt x="488" y="16832"/>
                  <a:pt x="319" y="16897"/>
                  <a:pt x="191" y="17027"/>
                </a:cubicBezTo>
                <a:cubicBezTo>
                  <a:pt x="-66" y="17286"/>
                  <a:pt x="-64" y="17706"/>
                  <a:pt x="196" y="17962"/>
                </a:cubicBezTo>
                <a:lnTo>
                  <a:pt x="3549" y="21268"/>
                </a:lnTo>
                <a:lnTo>
                  <a:pt x="3605" y="21303"/>
                </a:lnTo>
                <a:cubicBezTo>
                  <a:pt x="3831" y="21451"/>
                  <a:pt x="4210" y="21600"/>
                  <a:pt x="4643" y="21600"/>
                </a:cubicBezTo>
                <a:cubicBezTo>
                  <a:pt x="5108" y="21600"/>
                  <a:pt x="5634" y="21428"/>
                  <a:pt x="6101" y="20900"/>
                </a:cubicBezTo>
                <a:cubicBezTo>
                  <a:pt x="6342" y="20626"/>
                  <a:pt x="6315" y="20209"/>
                  <a:pt x="6041" y="19968"/>
                </a:cubicBezTo>
                <a:cubicBezTo>
                  <a:pt x="5767" y="19728"/>
                  <a:pt x="5350" y="19754"/>
                  <a:pt x="5108" y="20027"/>
                </a:cubicBezTo>
                <a:cubicBezTo>
                  <a:pt x="4816" y="20359"/>
                  <a:pt x="4529" y="20301"/>
                  <a:pt x="4369" y="20221"/>
                </a:cubicBezTo>
                <a:lnTo>
                  <a:pt x="1126" y="17022"/>
                </a:lnTo>
                <a:cubicBezTo>
                  <a:pt x="996" y="16894"/>
                  <a:pt x="827" y="16830"/>
                  <a:pt x="658" y="16831"/>
                </a:cubicBezTo>
                <a:close/>
                <a:moveTo>
                  <a:pt x="19665" y="18827"/>
                </a:moveTo>
                <a:cubicBezTo>
                  <a:pt x="19300" y="18827"/>
                  <a:pt x="19004" y="19124"/>
                  <a:pt x="19004" y="19489"/>
                </a:cubicBezTo>
                <a:cubicBezTo>
                  <a:pt x="19004" y="19929"/>
                  <a:pt x="18837" y="20062"/>
                  <a:pt x="18735" y="20103"/>
                </a:cubicBezTo>
                <a:lnTo>
                  <a:pt x="13879" y="20103"/>
                </a:lnTo>
                <a:cubicBezTo>
                  <a:pt x="13513" y="20103"/>
                  <a:pt x="13218" y="20399"/>
                  <a:pt x="13218" y="20763"/>
                </a:cubicBezTo>
                <a:cubicBezTo>
                  <a:pt x="13218" y="21127"/>
                  <a:pt x="13513" y="21423"/>
                  <a:pt x="13879" y="21423"/>
                </a:cubicBezTo>
                <a:lnTo>
                  <a:pt x="18872" y="21423"/>
                </a:lnTo>
                <a:lnTo>
                  <a:pt x="18921" y="21416"/>
                </a:lnTo>
                <a:cubicBezTo>
                  <a:pt x="19407" y="21343"/>
                  <a:pt x="20326" y="20845"/>
                  <a:pt x="20326" y="19489"/>
                </a:cubicBezTo>
                <a:cubicBezTo>
                  <a:pt x="20326" y="19124"/>
                  <a:pt x="20030" y="18827"/>
                  <a:pt x="19665" y="1882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5" name="事件"/>
          <p:cNvSpPr/>
          <p:nvPr/>
        </p:nvSpPr>
        <p:spPr>
          <a:xfrm>
            <a:off x="848205" y="10086399"/>
            <a:ext cx="1144301" cy="48170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</a:t>
            </a:r>
          </a:p>
        </p:txBody>
      </p:sp>
      <p:sp>
        <p:nvSpPr>
          <p:cNvPr id="846" name="独木舟"/>
          <p:cNvSpPr/>
          <p:nvPr/>
        </p:nvSpPr>
        <p:spPr>
          <a:xfrm>
            <a:off x="3056451" y="10201832"/>
            <a:ext cx="969988" cy="800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600" fill="norm" stroke="1" extrusionOk="0">
                <a:moveTo>
                  <a:pt x="8691" y="0"/>
                </a:moveTo>
                <a:cubicBezTo>
                  <a:pt x="8194" y="0"/>
                  <a:pt x="7697" y="232"/>
                  <a:pt x="7318" y="694"/>
                </a:cubicBezTo>
                <a:cubicBezTo>
                  <a:pt x="6559" y="1618"/>
                  <a:pt x="6559" y="3117"/>
                  <a:pt x="7318" y="4041"/>
                </a:cubicBezTo>
                <a:cubicBezTo>
                  <a:pt x="8076" y="4965"/>
                  <a:pt x="9305" y="4965"/>
                  <a:pt x="10064" y="4041"/>
                </a:cubicBezTo>
                <a:cubicBezTo>
                  <a:pt x="10822" y="3117"/>
                  <a:pt x="10822" y="1618"/>
                  <a:pt x="10064" y="694"/>
                </a:cubicBezTo>
                <a:cubicBezTo>
                  <a:pt x="9684" y="232"/>
                  <a:pt x="9187" y="0"/>
                  <a:pt x="8691" y="0"/>
                </a:cubicBezTo>
                <a:close/>
                <a:moveTo>
                  <a:pt x="13250" y="3795"/>
                </a:moveTo>
                <a:cubicBezTo>
                  <a:pt x="12938" y="3799"/>
                  <a:pt x="12631" y="3987"/>
                  <a:pt x="12448" y="4330"/>
                </a:cubicBezTo>
                <a:lnTo>
                  <a:pt x="10745" y="7479"/>
                </a:lnTo>
                <a:lnTo>
                  <a:pt x="7241" y="5138"/>
                </a:lnTo>
                <a:cubicBezTo>
                  <a:pt x="5788" y="4451"/>
                  <a:pt x="5072" y="5547"/>
                  <a:pt x="5072" y="5547"/>
                </a:cubicBezTo>
                <a:lnTo>
                  <a:pt x="2066" y="11677"/>
                </a:lnTo>
                <a:cubicBezTo>
                  <a:pt x="1779" y="12252"/>
                  <a:pt x="1904" y="12661"/>
                  <a:pt x="2034" y="12886"/>
                </a:cubicBezTo>
                <a:lnTo>
                  <a:pt x="0" y="12886"/>
                </a:lnTo>
                <a:lnTo>
                  <a:pt x="0" y="16759"/>
                </a:lnTo>
                <a:cubicBezTo>
                  <a:pt x="716" y="16819"/>
                  <a:pt x="1133" y="17137"/>
                  <a:pt x="1470" y="17402"/>
                </a:cubicBezTo>
                <a:cubicBezTo>
                  <a:pt x="1779" y="17640"/>
                  <a:pt x="1980" y="17805"/>
                  <a:pt x="2463" y="17805"/>
                </a:cubicBezTo>
                <a:cubicBezTo>
                  <a:pt x="2946" y="17805"/>
                  <a:pt x="3147" y="17647"/>
                  <a:pt x="3456" y="17402"/>
                </a:cubicBezTo>
                <a:cubicBezTo>
                  <a:pt x="3825" y="17111"/>
                  <a:pt x="4285" y="16747"/>
                  <a:pt x="5148" y="16747"/>
                </a:cubicBezTo>
                <a:cubicBezTo>
                  <a:pt x="6010" y="16747"/>
                  <a:pt x="6471" y="17111"/>
                  <a:pt x="6840" y="17402"/>
                </a:cubicBezTo>
                <a:cubicBezTo>
                  <a:pt x="7149" y="17640"/>
                  <a:pt x="7350" y="17805"/>
                  <a:pt x="7833" y="17805"/>
                </a:cubicBezTo>
                <a:cubicBezTo>
                  <a:pt x="8316" y="17805"/>
                  <a:pt x="8517" y="17647"/>
                  <a:pt x="8826" y="17402"/>
                </a:cubicBezTo>
                <a:cubicBezTo>
                  <a:pt x="9195" y="17111"/>
                  <a:pt x="9655" y="16747"/>
                  <a:pt x="10518" y="16747"/>
                </a:cubicBezTo>
                <a:cubicBezTo>
                  <a:pt x="11380" y="16747"/>
                  <a:pt x="11841" y="17111"/>
                  <a:pt x="12209" y="17402"/>
                </a:cubicBezTo>
                <a:cubicBezTo>
                  <a:pt x="12519" y="17640"/>
                  <a:pt x="12720" y="17805"/>
                  <a:pt x="13203" y="17805"/>
                </a:cubicBezTo>
                <a:cubicBezTo>
                  <a:pt x="13685" y="17805"/>
                  <a:pt x="13887" y="17647"/>
                  <a:pt x="14196" y="17402"/>
                </a:cubicBezTo>
                <a:cubicBezTo>
                  <a:pt x="14565" y="17111"/>
                  <a:pt x="15025" y="16747"/>
                  <a:pt x="15888" y="16747"/>
                </a:cubicBezTo>
                <a:cubicBezTo>
                  <a:pt x="16750" y="16747"/>
                  <a:pt x="17211" y="17111"/>
                  <a:pt x="17579" y="17396"/>
                </a:cubicBezTo>
                <a:cubicBezTo>
                  <a:pt x="17889" y="17634"/>
                  <a:pt x="18090" y="17799"/>
                  <a:pt x="18573" y="17799"/>
                </a:cubicBezTo>
                <a:cubicBezTo>
                  <a:pt x="19055" y="17799"/>
                  <a:pt x="19257" y="17640"/>
                  <a:pt x="19566" y="17396"/>
                </a:cubicBezTo>
                <a:cubicBezTo>
                  <a:pt x="19924" y="17118"/>
                  <a:pt x="20369" y="16773"/>
                  <a:pt x="21166" y="16747"/>
                </a:cubicBezTo>
                <a:cubicBezTo>
                  <a:pt x="21600" y="15464"/>
                  <a:pt x="21458" y="14367"/>
                  <a:pt x="21458" y="14367"/>
                </a:cubicBezTo>
                <a:cubicBezTo>
                  <a:pt x="21007" y="9825"/>
                  <a:pt x="17347" y="10545"/>
                  <a:pt x="17347" y="10545"/>
                </a:cubicBezTo>
                <a:cubicBezTo>
                  <a:pt x="17103" y="12925"/>
                  <a:pt x="14699" y="12879"/>
                  <a:pt x="14699" y="12879"/>
                </a:cubicBezTo>
                <a:lnTo>
                  <a:pt x="7165" y="12879"/>
                </a:lnTo>
                <a:cubicBezTo>
                  <a:pt x="7029" y="12793"/>
                  <a:pt x="6667" y="12429"/>
                  <a:pt x="6667" y="12429"/>
                </a:cubicBezTo>
                <a:lnTo>
                  <a:pt x="8338" y="8985"/>
                </a:lnTo>
                <a:lnTo>
                  <a:pt x="8407" y="8886"/>
                </a:lnTo>
                <a:lnTo>
                  <a:pt x="8511" y="8820"/>
                </a:lnTo>
                <a:lnTo>
                  <a:pt x="10508" y="10196"/>
                </a:lnTo>
                <a:cubicBezTo>
                  <a:pt x="10659" y="10301"/>
                  <a:pt x="10821" y="10347"/>
                  <a:pt x="10984" y="10347"/>
                </a:cubicBezTo>
                <a:cubicBezTo>
                  <a:pt x="11299" y="10347"/>
                  <a:pt x="11608" y="10161"/>
                  <a:pt x="11792" y="9818"/>
                </a:cubicBezTo>
                <a:lnTo>
                  <a:pt x="14066" y="5634"/>
                </a:lnTo>
                <a:cubicBezTo>
                  <a:pt x="14364" y="5092"/>
                  <a:pt x="14239" y="4357"/>
                  <a:pt x="13794" y="3994"/>
                </a:cubicBezTo>
                <a:cubicBezTo>
                  <a:pt x="13628" y="3857"/>
                  <a:pt x="13438" y="3793"/>
                  <a:pt x="13250" y="3795"/>
                </a:cubicBezTo>
                <a:close/>
                <a:moveTo>
                  <a:pt x="21258" y="18968"/>
                </a:moveTo>
                <a:cubicBezTo>
                  <a:pt x="20395" y="18968"/>
                  <a:pt x="19935" y="19332"/>
                  <a:pt x="19566" y="19623"/>
                </a:cubicBezTo>
                <a:cubicBezTo>
                  <a:pt x="19257" y="19861"/>
                  <a:pt x="19055" y="20026"/>
                  <a:pt x="18573" y="20026"/>
                </a:cubicBezTo>
                <a:cubicBezTo>
                  <a:pt x="18090" y="20026"/>
                  <a:pt x="17889" y="19867"/>
                  <a:pt x="17579" y="19623"/>
                </a:cubicBezTo>
                <a:cubicBezTo>
                  <a:pt x="17211" y="19332"/>
                  <a:pt x="16750" y="18974"/>
                  <a:pt x="15888" y="18974"/>
                </a:cubicBezTo>
                <a:cubicBezTo>
                  <a:pt x="15025" y="18974"/>
                  <a:pt x="14565" y="19338"/>
                  <a:pt x="14196" y="19629"/>
                </a:cubicBezTo>
                <a:cubicBezTo>
                  <a:pt x="13887" y="19867"/>
                  <a:pt x="13685" y="20032"/>
                  <a:pt x="13203" y="20032"/>
                </a:cubicBezTo>
                <a:cubicBezTo>
                  <a:pt x="12720" y="20032"/>
                  <a:pt x="12519" y="19874"/>
                  <a:pt x="12209" y="19629"/>
                </a:cubicBezTo>
                <a:cubicBezTo>
                  <a:pt x="11841" y="19338"/>
                  <a:pt x="11380" y="18974"/>
                  <a:pt x="10518" y="18974"/>
                </a:cubicBezTo>
                <a:cubicBezTo>
                  <a:pt x="9655" y="18974"/>
                  <a:pt x="9195" y="19338"/>
                  <a:pt x="8826" y="19629"/>
                </a:cubicBezTo>
                <a:cubicBezTo>
                  <a:pt x="8517" y="19867"/>
                  <a:pt x="8316" y="20032"/>
                  <a:pt x="7833" y="20032"/>
                </a:cubicBezTo>
                <a:cubicBezTo>
                  <a:pt x="7350" y="20032"/>
                  <a:pt x="7149" y="19874"/>
                  <a:pt x="6840" y="19629"/>
                </a:cubicBezTo>
                <a:cubicBezTo>
                  <a:pt x="6471" y="19338"/>
                  <a:pt x="6010" y="18974"/>
                  <a:pt x="5148" y="18974"/>
                </a:cubicBezTo>
                <a:cubicBezTo>
                  <a:pt x="4285" y="18974"/>
                  <a:pt x="3825" y="19338"/>
                  <a:pt x="3456" y="19629"/>
                </a:cubicBezTo>
                <a:cubicBezTo>
                  <a:pt x="3147" y="19867"/>
                  <a:pt x="2946" y="20032"/>
                  <a:pt x="2463" y="20032"/>
                </a:cubicBezTo>
                <a:cubicBezTo>
                  <a:pt x="1980" y="20032"/>
                  <a:pt x="1779" y="19874"/>
                  <a:pt x="1470" y="19629"/>
                </a:cubicBezTo>
                <a:cubicBezTo>
                  <a:pt x="1133" y="19365"/>
                  <a:pt x="721" y="19041"/>
                  <a:pt x="0" y="18989"/>
                </a:cubicBezTo>
                <a:lnTo>
                  <a:pt x="0" y="20555"/>
                </a:lnTo>
                <a:cubicBezTo>
                  <a:pt x="331" y="20601"/>
                  <a:pt x="516" y="20740"/>
                  <a:pt x="771" y="20945"/>
                </a:cubicBezTo>
                <a:cubicBezTo>
                  <a:pt x="1140" y="21236"/>
                  <a:pt x="1600" y="21600"/>
                  <a:pt x="2463" y="21600"/>
                </a:cubicBezTo>
                <a:cubicBezTo>
                  <a:pt x="3325" y="21600"/>
                  <a:pt x="3786" y="21236"/>
                  <a:pt x="4155" y="20945"/>
                </a:cubicBezTo>
                <a:cubicBezTo>
                  <a:pt x="4464" y="20707"/>
                  <a:pt x="4665" y="20542"/>
                  <a:pt x="5148" y="20542"/>
                </a:cubicBezTo>
                <a:cubicBezTo>
                  <a:pt x="5631" y="20542"/>
                  <a:pt x="5832" y="20700"/>
                  <a:pt x="6141" y="20945"/>
                </a:cubicBezTo>
                <a:cubicBezTo>
                  <a:pt x="6510" y="21236"/>
                  <a:pt x="6970" y="21600"/>
                  <a:pt x="7833" y="21600"/>
                </a:cubicBezTo>
                <a:cubicBezTo>
                  <a:pt x="8695" y="21600"/>
                  <a:pt x="9156" y="21236"/>
                  <a:pt x="9524" y="20945"/>
                </a:cubicBezTo>
                <a:cubicBezTo>
                  <a:pt x="9834" y="20707"/>
                  <a:pt x="10035" y="20542"/>
                  <a:pt x="10518" y="20542"/>
                </a:cubicBezTo>
                <a:cubicBezTo>
                  <a:pt x="11001" y="20542"/>
                  <a:pt x="11202" y="20700"/>
                  <a:pt x="11511" y="20945"/>
                </a:cubicBezTo>
                <a:cubicBezTo>
                  <a:pt x="11880" y="21236"/>
                  <a:pt x="12340" y="21600"/>
                  <a:pt x="13203" y="21600"/>
                </a:cubicBezTo>
                <a:cubicBezTo>
                  <a:pt x="14065" y="21600"/>
                  <a:pt x="14526" y="21236"/>
                  <a:pt x="14894" y="20945"/>
                </a:cubicBezTo>
                <a:cubicBezTo>
                  <a:pt x="15204" y="20707"/>
                  <a:pt x="15405" y="20542"/>
                  <a:pt x="15888" y="20542"/>
                </a:cubicBezTo>
                <a:cubicBezTo>
                  <a:pt x="16370" y="20542"/>
                  <a:pt x="16572" y="20700"/>
                  <a:pt x="16881" y="20945"/>
                </a:cubicBezTo>
                <a:cubicBezTo>
                  <a:pt x="17250" y="21236"/>
                  <a:pt x="17710" y="21600"/>
                  <a:pt x="18573" y="21600"/>
                </a:cubicBezTo>
                <a:cubicBezTo>
                  <a:pt x="19435" y="21600"/>
                  <a:pt x="19895" y="21236"/>
                  <a:pt x="20264" y="20951"/>
                </a:cubicBezTo>
                <a:cubicBezTo>
                  <a:pt x="20573" y="20713"/>
                  <a:pt x="20775" y="20548"/>
                  <a:pt x="21258" y="20548"/>
                </a:cubicBezTo>
                <a:lnTo>
                  <a:pt x="21258" y="1896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7" name="触点"/>
          <p:cNvSpPr/>
          <p:nvPr/>
        </p:nvSpPr>
        <p:spPr>
          <a:xfrm>
            <a:off x="2969294" y="10941062"/>
            <a:ext cx="1144301" cy="48170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触点</a:t>
            </a:r>
          </a:p>
        </p:txBody>
      </p:sp>
      <p:sp>
        <p:nvSpPr>
          <p:cNvPr id="848" name="婴儿"/>
          <p:cNvSpPr/>
          <p:nvPr/>
        </p:nvSpPr>
        <p:spPr>
          <a:xfrm>
            <a:off x="1108161" y="11607263"/>
            <a:ext cx="624389" cy="8852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67" fill="norm" stroke="1" extrusionOk="0">
                <a:moveTo>
                  <a:pt x="10766" y="0"/>
                </a:moveTo>
                <a:cubicBezTo>
                  <a:pt x="9664" y="0"/>
                  <a:pt x="8560" y="297"/>
                  <a:pt x="7718" y="891"/>
                </a:cubicBezTo>
                <a:cubicBezTo>
                  <a:pt x="6036" y="2080"/>
                  <a:pt x="6036" y="4008"/>
                  <a:pt x="7718" y="5196"/>
                </a:cubicBezTo>
                <a:cubicBezTo>
                  <a:pt x="9401" y="6385"/>
                  <a:pt x="12129" y="6385"/>
                  <a:pt x="13812" y="5196"/>
                </a:cubicBezTo>
                <a:cubicBezTo>
                  <a:pt x="15494" y="4008"/>
                  <a:pt x="15494" y="2080"/>
                  <a:pt x="13812" y="891"/>
                </a:cubicBezTo>
                <a:cubicBezTo>
                  <a:pt x="12970" y="297"/>
                  <a:pt x="11869" y="0"/>
                  <a:pt x="10766" y="0"/>
                </a:cubicBezTo>
                <a:close/>
                <a:moveTo>
                  <a:pt x="7389" y="6497"/>
                </a:moveTo>
                <a:cubicBezTo>
                  <a:pt x="7012" y="6497"/>
                  <a:pt x="6653" y="6607"/>
                  <a:pt x="6395" y="6800"/>
                </a:cubicBezTo>
                <a:lnTo>
                  <a:pt x="104" y="11515"/>
                </a:lnTo>
                <a:cubicBezTo>
                  <a:pt x="-32" y="11617"/>
                  <a:pt x="-35" y="11777"/>
                  <a:pt x="99" y="11880"/>
                </a:cubicBezTo>
                <a:lnTo>
                  <a:pt x="1175" y="12709"/>
                </a:lnTo>
                <a:cubicBezTo>
                  <a:pt x="1303" y="12809"/>
                  <a:pt x="1517" y="12824"/>
                  <a:pt x="1673" y="12747"/>
                </a:cubicBezTo>
                <a:lnTo>
                  <a:pt x="5839" y="10671"/>
                </a:lnTo>
                <a:cubicBezTo>
                  <a:pt x="6014" y="10583"/>
                  <a:pt x="6257" y="10673"/>
                  <a:pt x="6257" y="10824"/>
                </a:cubicBezTo>
                <a:lnTo>
                  <a:pt x="6257" y="12293"/>
                </a:lnTo>
                <a:lnTo>
                  <a:pt x="15276" y="12293"/>
                </a:lnTo>
                <a:lnTo>
                  <a:pt x="15276" y="10824"/>
                </a:lnTo>
                <a:cubicBezTo>
                  <a:pt x="15276" y="10673"/>
                  <a:pt x="15515" y="10584"/>
                  <a:pt x="15691" y="10671"/>
                </a:cubicBezTo>
                <a:lnTo>
                  <a:pt x="19859" y="12747"/>
                </a:lnTo>
                <a:cubicBezTo>
                  <a:pt x="20015" y="12824"/>
                  <a:pt x="20227" y="12809"/>
                  <a:pt x="20355" y="12709"/>
                </a:cubicBezTo>
                <a:lnTo>
                  <a:pt x="21431" y="11880"/>
                </a:lnTo>
                <a:cubicBezTo>
                  <a:pt x="21565" y="11777"/>
                  <a:pt x="21565" y="11617"/>
                  <a:pt x="21428" y="11515"/>
                </a:cubicBezTo>
                <a:lnTo>
                  <a:pt x="15137" y="6800"/>
                </a:lnTo>
                <a:cubicBezTo>
                  <a:pt x="14879" y="6607"/>
                  <a:pt x="14518" y="6497"/>
                  <a:pt x="14141" y="6497"/>
                </a:cubicBezTo>
                <a:lnTo>
                  <a:pt x="11837" y="6497"/>
                </a:lnTo>
                <a:lnTo>
                  <a:pt x="9695" y="6497"/>
                </a:lnTo>
                <a:lnTo>
                  <a:pt x="7389" y="6497"/>
                </a:lnTo>
                <a:close/>
                <a:moveTo>
                  <a:pt x="6211" y="13528"/>
                </a:moveTo>
                <a:lnTo>
                  <a:pt x="2176" y="16399"/>
                </a:lnTo>
                <a:cubicBezTo>
                  <a:pt x="1971" y="16545"/>
                  <a:pt x="1968" y="16780"/>
                  <a:pt x="2169" y="16929"/>
                </a:cubicBezTo>
                <a:lnTo>
                  <a:pt x="8293" y="21468"/>
                </a:lnTo>
                <a:cubicBezTo>
                  <a:pt x="8449" y="21583"/>
                  <a:pt x="8699" y="21600"/>
                  <a:pt x="8882" y="21507"/>
                </a:cubicBezTo>
                <a:lnTo>
                  <a:pt x="10001" y="20934"/>
                </a:lnTo>
                <a:cubicBezTo>
                  <a:pt x="10180" y="20842"/>
                  <a:pt x="10239" y="20672"/>
                  <a:pt x="10139" y="20533"/>
                </a:cubicBezTo>
                <a:lnTo>
                  <a:pt x="7947" y="17473"/>
                </a:lnTo>
                <a:cubicBezTo>
                  <a:pt x="7846" y="17331"/>
                  <a:pt x="7881" y="17160"/>
                  <a:pt x="8033" y="17043"/>
                </a:cubicBezTo>
                <a:lnTo>
                  <a:pt x="9559" y="15874"/>
                </a:lnTo>
                <a:lnTo>
                  <a:pt x="6211" y="13528"/>
                </a:lnTo>
                <a:close/>
                <a:moveTo>
                  <a:pt x="15321" y="13528"/>
                </a:moveTo>
                <a:lnTo>
                  <a:pt x="11973" y="15874"/>
                </a:lnTo>
                <a:lnTo>
                  <a:pt x="13499" y="17043"/>
                </a:lnTo>
                <a:cubicBezTo>
                  <a:pt x="13651" y="17160"/>
                  <a:pt x="13684" y="17331"/>
                  <a:pt x="13583" y="17473"/>
                </a:cubicBezTo>
                <a:lnTo>
                  <a:pt x="11391" y="20533"/>
                </a:lnTo>
                <a:cubicBezTo>
                  <a:pt x="11291" y="20672"/>
                  <a:pt x="11350" y="20842"/>
                  <a:pt x="11529" y="20934"/>
                </a:cubicBezTo>
                <a:lnTo>
                  <a:pt x="12648" y="21507"/>
                </a:lnTo>
                <a:cubicBezTo>
                  <a:pt x="12831" y="21600"/>
                  <a:pt x="13083" y="21583"/>
                  <a:pt x="13239" y="21468"/>
                </a:cubicBezTo>
                <a:lnTo>
                  <a:pt x="19363" y="16929"/>
                </a:lnTo>
                <a:cubicBezTo>
                  <a:pt x="19564" y="16780"/>
                  <a:pt x="19561" y="16545"/>
                  <a:pt x="19356" y="16399"/>
                </a:cubicBezTo>
                <a:lnTo>
                  <a:pt x="15321" y="13528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49" name="状态"/>
          <p:cNvSpPr/>
          <p:nvPr/>
        </p:nvSpPr>
        <p:spPr>
          <a:xfrm>
            <a:off x="848205" y="12475162"/>
            <a:ext cx="1144301" cy="48170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状态</a:t>
            </a:r>
          </a:p>
        </p:txBody>
      </p:sp>
      <p:sp>
        <p:nvSpPr>
          <p:cNvPr id="850" name="体育场"/>
          <p:cNvSpPr/>
          <p:nvPr/>
        </p:nvSpPr>
        <p:spPr>
          <a:xfrm>
            <a:off x="3202927" y="12528876"/>
            <a:ext cx="1006001" cy="7482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7889" y="0"/>
                  <a:pt x="5157" y="529"/>
                  <a:pt x="3105" y="1502"/>
                </a:cubicBezTo>
                <a:cubicBezTo>
                  <a:pt x="1134" y="2431"/>
                  <a:pt x="0" y="3689"/>
                  <a:pt x="0" y="4960"/>
                </a:cubicBezTo>
                <a:cubicBezTo>
                  <a:pt x="0" y="5882"/>
                  <a:pt x="605" y="6803"/>
                  <a:pt x="1701" y="7594"/>
                </a:cubicBezTo>
                <a:cubicBezTo>
                  <a:pt x="2452" y="5467"/>
                  <a:pt x="6184" y="3891"/>
                  <a:pt x="10812" y="3891"/>
                </a:cubicBezTo>
                <a:cubicBezTo>
                  <a:pt x="15434" y="3891"/>
                  <a:pt x="19160" y="5460"/>
                  <a:pt x="19916" y="7587"/>
                </a:cubicBezTo>
                <a:cubicBezTo>
                  <a:pt x="21001" y="6796"/>
                  <a:pt x="21600" y="5882"/>
                  <a:pt x="21600" y="4960"/>
                </a:cubicBezTo>
                <a:cubicBezTo>
                  <a:pt x="21600" y="3697"/>
                  <a:pt x="20466" y="2431"/>
                  <a:pt x="18495" y="1502"/>
                </a:cubicBezTo>
                <a:cubicBezTo>
                  <a:pt x="16443" y="536"/>
                  <a:pt x="13711" y="0"/>
                  <a:pt x="10800" y="0"/>
                </a:cubicBezTo>
                <a:close/>
                <a:moveTo>
                  <a:pt x="10805" y="4313"/>
                </a:moveTo>
                <a:cubicBezTo>
                  <a:pt x="6409" y="4313"/>
                  <a:pt x="2635" y="5851"/>
                  <a:pt x="1976" y="7782"/>
                </a:cubicBezTo>
                <a:cubicBezTo>
                  <a:pt x="2311" y="8000"/>
                  <a:pt x="2689" y="8213"/>
                  <a:pt x="3105" y="8409"/>
                </a:cubicBezTo>
                <a:cubicBezTo>
                  <a:pt x="3694" y="8684"/>
                  <a:pt x="4337" y="8922"/>
                  <a:pt x="5017" y="9126"/>
                </a:cubicBezTo>
                <a:cubicBezTo>
                  <a:pt x="6156" y="8145"/>
                  <a:pt x="8294" y="7501"/>
                  <a:pt x="10800" y="7501"/>
                </a:cubicBezTo>
                <a:cubicBezTo>
                  <a:pt x="13306" y="7501"/>
                  <a:pt x="15444" y="8145"/>
                  <a:pt x="16583" y="9126"/>
                </a:cubicBezTo>
                <a:cubicBezTo>
                  <a:pt x="17269" y="8922"/>
                  <a:pt x="17912" y="8684"/>
                  <a:pt x="18495" y="8409"/>
                </a:cubicBezTo>
                <a:cubicBezTo>
                  <a:pt x="18916" y="8213"/>
                  <a:pt x="19294" y="7993"/>
                  <a:pt x="19634" y="7776"/>
                </a:cubicBezTo>
                <a:cubicBezTo>
                  <a:pt x="18970" y="5844"/>
                  <a:pt x="15195" y="4313"/>
                  <a:pt x="10805" y="4313"/>
                </a:cubicBezTo>
                <a:close/>
                <a:moveTo>
                  <a:pt x="32" y="6317"/>
                </a:moveTo>
                <a:lnTo>
                  <a:pt x="32" y="16722"/>
                </a:lnTo>
                <a:cubicBezTo>
                  <a:pt x="32" y="19205"/>
                  <a:pt x="4256" y="21331"/>
                  <a:pt x="9575" y="21600"/>
                </a:cubicBezTo>
                <a:lnTo>
                  <a:pt x="9575" y="17403"/>
                </a:lnTo>
                <a:cubicBezTo>
                  <a:pt x="9575" y="16488"/>
                  <a:pt x="10125" y="15755"/>
                  <a:pt x="10800" y="15755"/>
                </a:cubicBezTo>
                <a:cubicBezTo>
                  <a:pt x="11475" y="15755"/>
                  <a:pt x="12027" y="16495"/>
                  <a:pt x="12027" y="17403"/>
                </a:cubicBezTo>
                <a:lnTo>
                  <a:pt x="12027" y="21600"/>
                </a:lnTo>
                <a:cubicBezTo>
                  <a:pt x="17340" y="21324"/>
                  <a:pt x="21568" y="19205"/>
                  <a:pt x="21568" y="16722"/>
                </a:cubicBezTo>
                <a:lnTo>
                  <a:pt x="21568" y="6317"/>
                </a:lnTo>
                <a:cubicBezTo>
                  <a:pt x="20353" y="8655"/>
                  <a:pt x="16054" y="10333"/>
                  <a:pt x="10800" y="10333"/>
                </a:cubicBezTo>
                <a:cubicBezTo>
                  <a:pt x="5546" y="10333"/>
                  <a:pt x="1247" y="8655"/>
                  <a:pt x="32" y="6317"/>
                </a:cubicBezTo>
                <a:close/>
                <a:moveTo>
                  <a:pt x="10800" y="7921"/>
                </a:moveTo>
                <a:cubicBezTo>
                  <a:pt x="8435" y="7921"/>
                  <a:pt x="6556" y="8495"/>
                  <a:pt x="5476" y="9257"/>
                </a:cubicBezTo>
                <a:cubicBezTo>
                  <a:pt x="7085" y="9686"/>
                  <a:pt x="8905" y="9911"/>
                  <a:pt x="10800" y="9911"/>
                </a:cubicBezTo>
                <a:cubicBezTo>
                  <a:pt x="12695" y="9911"/>
                  <a:pt x="14515" y="9686"/>
                  <a:pt x="16124" y="9257"/>
                </a:cubicBezTo>
                <a:cubicBezTo>
                  <a:pt x="15044" y="8495"/>
                  <a:pt x="13165" y="7921"/>
                  <a:pt x="10800" y="7921"/>
                </a:cubicBezTo>
                <a:close/>
                <a:moveTo>
                  <a:pt x="692" y="10085"/>
                </a:moveTo>
                <a:cubicBezTo>
                  <a:pt x="886" y="10209"/>
                  <a:pt x="1080" y="10324"/>
                  <a:pt x="1274" y="10432"/>
                </a:cubicBezTo>
                <a:cubicBezTo>
                  <a:pt x="1274" y="10977"/>
                  <a:pt x="1274" y="11522"/>
                  <a:pt x="1274" y="12066"/>
                </a:cubicBezTo>
                <a:cubicBezTo>
                  <a:pt x="1080" y="11950"/>
                  <a:pt x="886" y="11835"/>
                  <a:pt x="692" y="11719"/>
                </a:cubicBezTo>
                <a:cubicBezTo>
                  <a:pt x="692" y="11174"/>
                  <a:pt x="692" y="10630"/>
                  <a:pt x="692" y="10085"/>
                </a:cubicBezTo>
                <a:close/>
                <a:moveTo>
                  <a:pt x="20903" y="10085"/>
                </a:moveTo>
                <a:cubicBezTo>
                  <a:pt x="20903" y="10630"/>
                  <a:pt x="20903" y="11174"/>
                  <a:pt x="20903" y="11719"/>
                </a:cubicBezTo>
                <a:cubicBezTo>
                  <a:pt x="20709" y="11842"/>
                  <a:pt x="20515" y="11957"/>
                  <a:pt x="20321" y="12066"/>
                </a:cubicBezTo>
                <a:cubicBezTo>
                  <a:pt x="20321" y="11522"/>
                  <a:pt x="20321" y="10977"/>
                  <a:pt x="20321" y="10432"/>
                </a:cubicBezTo>
                <a:cubicBezTo>
                  <a:pt x="20515" y="10316"/>
                  <a:pt x="20709" y="10201"/>
                  <a:pt x="20903" y="10085"/>
                </a:cubicBezTo>
                <a:close/>
                <a:moveTo>
                  <a:pt x="2381" y="11036"/>
                </a:moveTo>
                <a:cubicBezTo>
                  <a:pt x="2581" y="11138"/>
                  <a:pt x="2782" y="11232"/>
                  <a:pt x="2982" y="11326"/>
                </a:cubicBezTo>
                <a:cubicBezTo>
                  <a:pt x="2982" y="11871"/>
                  <a:pt x="2982" y="12415"/>
                  <a:pt x="2982" y="12960"/>
                </a:cubicBezTo>
                <a:cubicBezTo>
                  <a:pt x="2782" y="12866"/>
                  <a:pt x="2581" y="12771"/>
                  <a:pt x="2381" y="12670"/>
                </a:cubicBezTo>
                <a:cubicBezTo>
                  <a:pt x="2381" y="12125"/>
                  <a:pt x="2381" y="11581"/>
                  <a:pt x="2381" y="11036"/>
                </a:cubicBezTo>
                <a:close/>
                <a:moveTo>
                  <a:pt x="19219" y="11036"/>
                </a:moveTo>
                <a:cubicBezTo>
                  <a:pt x="19219" y="11581"/>
                  <a:pt x="19219" y="12125"/>
                  <a:pt x="19219" y="12670"/>
                </a:cubicBezTo>
                <a:cubicBezTo>
                  <a:pt x="19019" y="12771"/>
                  <a:pt x="18820" y="12866"/>
                  <a:pt x="18620" y="12960"/>
                </a:cubicBezTo>
                <a:cubicBezTo>
                  <a:pt x="18620" y="12415"/>
                  <a:pt x="18620" y="11871"/>
                  <a:pt x="18620" y="11326"/>
                </a:cubicBezTo>
                <a:cubicBezTo>
                  <a:pt x="18820" y="11232"/>
                  <a:pt x="19019" y="11138"/>
                  <a:pt x="19219" y="11036"/>
                </a:cubicBezTo>
                <a:close/>
                <a:moveTo>
                  <a:pt x="4121" y="11805"/>
                </a:moveTo>
                <a:cubicBezTo>
                  <a:pt x="4326" y="11885"/>
                  <a:pt x="4530" y="11957"/>
                  <a:pt x="4730" y="12030"/>
                </a:cubicBezTo>
                <a:cubicBezTo>
                  <a:pt x="4730" y="12574"/>
                  <a:pt x="4730" y="13119"/>
                  <a:pt x="4730" y="13663"/>
                </a:cubicBezTo>
                <a:cubicBezTo>
                  <a:pt x="4525" y="13591"/>
                  <a:pt x="4321" y="13519"/>
                  <a:pt x="4121" y="13439"/>
                </a:cubicBezTo>
                <a:cubicBezTo>
                  <a:pt x="4121" y="12894"/>
                  <a:pt x="4121" y="12350"/>
                  <a:pt x="4121" y="11805"/>
                </a:cubicBezTo>
                <a:close/>
                <a:moveTo>
                  <a:pt x="17481" y="11805"/>
                </a:moveTo>
                <a:cubicBezTo>
                  <a:pt x="17481" y="12350"/>
                  <a:pt x="17481" y="12894"/>
                  <a:pt x="17481" y="13439"/>
                </a:cubicBezTo>
                <a:cubicBezTo>
                  <a:pt x="17276" y="13519"/>
                  <a:pt x="17070" y="13591"/>
                  <a:pt x="16870" y="13663"/>
                </a:cubicBezTo>
                <a:cubicBezTo>
                  <a:pt x="16870" y="13119"/>
                  <a:pt x="16870" y="12574"/>
                  <a:pt x="16870" y="12030"/>
                </a:cubicBezTo>
                <a:cubicBezTo>
                  <a:pt x="17075" y="11957"/>
                  <a:pt x="17281" y="11885"/>
                  <a:pt x="17481" y="11805"/>
                </a:cubicBezTo>
                <a:close/>
                <a:moveTo>
                  <a:pt x="5891" y="12386"/>
                </a:moveTo>
                <a:cubicBezTo>
                  <a:pt x="6096" y="12444"/>
                  <a:pt x="6307" y="12496"/>
                  <a:pt x="6512" y="12547"/>
                </a:cubicBezTo>
                <a:cubicBezTo>
                  <a:pt x="6512" y="13092"/>
                  <a:pt x="6512" y="13636"/>
                  <a:pt x="6512" y="14181"/>
                </a:cubicBezTo>
                <a:cubicBezTo>
                  <a:pt x="6301" y="14130"/>
                  <a:pt x="6096" y="14078"/>
                  <a:pt x="5891" y="14020"/>
                </a:cubicBezTo>
                <a:cubicBezTo>
                  <a:pt x="5891" y="13475"/>
                  <a:pt x="5891" y="12931"/>
                  <a:pt x="5891" y="12386"/>
                </a:cubicBezTo>
                <a:close/>
                <a:moveTo>
                  <a:pt x="15709" y="12386"/>
                </a:moveTo>
                <a:cubicBezTo>
                  <a:pt x="15709" y="12931"/>
                  <a:pt x="15709" y="13475"/>
                  <a:pt x="15709" y="14020"/>
                </a:cubicBezTo>
                <a:cubicBezTo>
                  <a:pt x="15504" y="14078"/>
                  <a:pt x="15293" y="14130"/>
                  <a:pt x="15088" y="14181"/>
                </a:cubicBezTo>
                <a:cubicBezTo>
                  <a:pt x="15088" y="13636"/>
                  <a:pt x="15088" y="13092"/>
                  <a:pt x="15088" y="12547"/>
                </a:cubicBezTo>
                <a:cubicBezTo>
                  <a:pt x="15299" y="12496"/>
                  <a:pt x="15504" y="12444"/>
                  <a:pt x="15709" y="12386"/>
                </a:cubicBezTo>
                <a:close/>
                <a:moveTo>
                  <a:pt x="7685" y="12785"/>
                </a:moveTo>
                <a:cubicBezTo>
                  <a:pt x="7895" y="12822"/>
                  <a:pt x="8105" y="12852"/>
                  <a:pt x="8316" y="12881"/>
                </a:cubicBezTo>
                <a:cubicBezTo>
                  <a:pt x="8316" y="13425"/>
                  <a:pt x="8316" y="13970"/>
                  <a:pt x="8316" y="14514"/>
                </a:cubicBezTo>
                <a:cubicBezTo>
                  <a:pt x="8105" y="14485"/>
                  <a:pt x="7895" y="14455"/>
                  <a:pt x="7685" y="14419"/>
                </a:cubicBezTo>
                <a:cubicBezTo>
                  <a:pt x="7685" y="13874"/>
                  <a:pt x="7685" y="13330"/>
                  <a:pt x="7685" y="12785"/>
                </a:cubicBezTo>
                <a:close/>
                <a:moveTo>
                  <a:pt x="13910" y="12785"/>
                </a:moveTo>
                <a:cubicBezTo>
                  <a:pt x="13910" y="13330"/>
                  <a:pt x="13910" y="13874"/>
                  <a:pt x="13910" y="14419"/>
                </a:cubicBezTo>
                <a:cubicBezTo>
                  <a:pt x="13699" y="14455"/>
                  <a:pt x="13490" y="14485"/>
                  <a:pt x="13279" y="14514"/>
                </a:cubicBezTo>
                <a:cubicBezTo>
                  <a:pt x="13279" y="13970"/>
                  <a:pt x="13279" y="13425"/>
                  <a:pt x="13279" y="12881"/>
                </a:cubicBezTo>
                <a:cubicBezTo>
                  <a:pt x="13490" y="12852"/>
                  <a:pt x="13699" y="12822"/>
                  <a:pt x="13910" y="12785"/>
                </a:cubicBezTo>
                <a:close/>
                <a:moveTo>
                  <a:pt x="9504" y="13003"/>
                </a:moveTo>
                <a:cubicBezTo>
                  <a:pt x="9715" y="13018"/>
                  <a:pt x="9926" y="13025"/>
                  <a:pt x="10137" y="13033"/>
                </a:cubicBezTo>
                <a:cubicBezTo>
                  <a:pt x="10137" y="13577"/>
                  <a:pt x="10137" y="14122"/>
                  <a:pt x="10137" y="14666"/>
                </a:cubicBezTo>
                <a:cubicBezTo>
                  <a:pt x="9926" y="14659"/>
                  <a:pt x="9715" y="14651"/>
                  <a:pt x="9504" y="14637"/>
                </a:cubicBezTo>
                <a:cubicBezTo>
                  <a:pt x="9504" y="14092"/>
                  <a:pt x="9504" y="13548"/>
                  <a:pt x="9504" y="13003"/>
                </a:cubicBezTo>
                <a:close/>
                <a:moveTo>
                  <a:pt x="12096" y="13003"/>
                </a:moveTo>
                <a:cubicBezTo>
                  <a:pt x="12096" y="13548"/>
                  <a:pt x="12096" y="14092"/>
                  <a:pt x="12096" y="14637"/>
                </a:cubicBezTo>
                <a:cubicBezTo>
                  <a:pt x="11885" y="14651"/>
                  <a:pt x="11675" y="14659"/>
                  <a:pt x="11465" y="14666"/>
                </a:cubicBezTo>
                <a:cubicBezTo>
                  <a:pt x="11465" y="14122"/>
                  <a:pt x="11465" y="13577"/>
                  <a:pt x="11465" y="13033"/>
                </a:cubicBezTo>
                <a:cubicBezTo>
                  <a:pt x="11675" y="13025"/>
                  <a:pt x="11885" y="13018"/>
                  <a:pt x="12096" y="13003"/>
                </a:cubicBezTo>
                <a:close/>
                <a:moveTo>
                  <a:pt x="692" y="13570"/>
                </a:moveTo>
                <a:cubicBezTo>
                  <a:pt x="886" y="13694"/>
                  <a:pt x="1080" y="13809"/>
                  <a:pt x="1274" y="13917"/>
                </a:cubicBezTo>
                <a:cubicBezTo>
                  <a:pt x="1274" y="14462"/>
                  <a:pt x="1274" y="15007"/>
                  <a:pt x="1274" y="15551"/>
                </a:cubicBezTo>
                <a:cubicBezTo>
                  <a:pt x="1080" y="15435"/>
                  <a:pt x="886" y="15320"/>
                  <a:pt x="692" y="15204"/>
                </a:cubicBezTo>
                <a:cubicBezTo>
                  <a:pt x="692" y="14659"/>
                  <a:pt x="692" y="14115"/>
                  <a:pt x="692" y="13570"/>
                </a:cubicBezTo>
                <a:close/>
                <a:moveTo>
                  <a:pt x="20903" y="13570"/>
                </a:moveTo>
                <a:cubicBezTo>
                  <a:pt x="20903" y="14115"/>
                  <a:pt x="20903" y="14659"/>
                  <a:pt x="20903" y="15204"/>
                </a:cubicBezTo>
                <a:cubicBezTo>
                  <a:pt x="20709" y="15327"/>
                  <a:pt x="20515" y="15442"/>
                  <a:pt x="20321" y="15551"/>
                </a:cubicBezTo>
                <a:cubicBezTo>
                  <a:pt x="20321" y="15007"/>
                  <a:pt x="20321" y="14462"/>
                  <a:pt x="20321" y="13917"/>
                </a:cubicBezTo>
                <a:cubicBezTo>
                  <a:pt x="20515" y="13801"/>
                  <a:pt x="20709" y="13687"/>
                  <a:pt x="20903" y="13570"/>
                </a:cubicBezTo>
                <a:close/>
                <a:moveTo>
                  <a:pt x="2381" y="14514"/>
                </a:moveTo>
                <a:cubicBezTo>
                  <a:pt x="2581" y="14616"/>
                  <a:pt x="2782" y="14710"/>
                  <a:pt x="2982" y="14805"/>
                </a:cubicBezTo>
                <a:cubicBezTo>
                  <a:pt x="2982" y="15349"/>
                  <a:pt x="2982" y="15894"/>
                  <a:pt x="2982" y="16438"/>
                </a:cubicBezTo>
                <a:cubicBezTo>
                  <a:pt x="2782" y="16344"/>
                  <a:pt x="2581" y="16249"/>
                  <a:pt x="2381" y="16148"/>
                </a:cubicBezTo>
                <a:cubicBezTo>
                  <a:pt x="2381" y="15603"/>
                  <a:pt x="2381" y="15059"/>
                  <a:pt x="2381" y="14514"/>
                </a:cubicBezTo>
                <a:close/>
                <a:moveTo>
                  <a:pt x="19219" y="14521"/>
                </a:moveTo>
                <a:cubicBezTo>
                  <a:pt x="19219" y="15066"/>
                  <a:pt x="19219" y="15610"/>
                  <a:pt x="19219" y="16155"/>
                </a:cubicBezTo>
                <a:cubicBezTo>
                  <a:pt x="19019" y="16256"/>
                  <a:pt x="18820" y="16351"/>
                  <a:pt x="18620" y="16445"/>
                </a:cubicBezTo>
                <a:cubicBezTo>
                  <a:pt x="18620" y="15901"/>
                  <a:pt x="18620" y="15356"/>
                  <a:pt x="18620" y="14811"/>
                </a:cubicBezTo>
                <a:cubicBezTo>
                  <a:pt x="18820" y="14717"/>
                  <a:pt x="19019" y="14623"/>
                  <a:pt x="19219" y="14521"/>
                </a:cubicBezTo>
                <a:close/>
                <a:moveTo>
                  <a:pt x="4121" y="15283"/>
                </a:moveTo>
                <a:cubicBezTo>
                  <a:pt x="4326" y="15363"/>
                  <a:pt x="4530" y="15435"/>
                  <a:pt x="4730" y="15508"/>
                </a:cubicBezTo>
                <a:cubicBezTo>
                  <a:pt x="4730" y="16053"/>
                  <a:pt x="4730" y="16597"/>
                  <a:pt x="4730" y="17142"/>
                </a:cubicBezTo>
                <a:cubicBezTo>
                  <a:pt x="4525" y="17069"/>
                  <a:pt x="4321" y="16997"/>
                  <a:pt x="4121" y="16917"/>
                </a:cubicBezTo>
                <a:cubicBezTo>
                  <a:pt x="4121" y="16372"/>
                  <a:pt x="4121" y="15828"/>
                  <a:pt x="4121" y="15283"/>
                </a:cubicBezTo>
                <a:close/>
                <a:moveTo>
                  <a:pt x="17481" y="15283"/>
                </a:moveTo>
                <a:cubicBezTo>
                  <a:pt x="17481" y="15828"/>
                  <a:pt x="17481" y="16372"/>
                  <a:pt x="17481" y="16917"/>
                </a:cubicBezTo>
                <a:cubicBezTo>
                  <a:pt x="17276" y="16997"/>
                  <a:pt x="17070" y="17069"/>
                  <a:pt x="16870" y="17142"/>
                </a:cubicBezTo>
                <a:cubicBezTo>
                  <a:pt x="16870" y="16597"/>
                  <a:pt x="16870" y="16053"/>
                  <a:pt x="16870" y="15508"/>
                </a:cubicBezTo>
                <a:cubicBezTo>
                  <a:pt x="17075" y="15435"/>
                  <a:pt x="17281" y="15363"/>
                  <a:pt x="17481" y="15283"/>
                </a:cubicBezTo>
                <a:close/>
                <a:moveTo>
                  <a:pt x="5891" y="15871"/>
                </a:moveTo>
                <a:cubicBezTo>
                  <a:pt x="6096" y="15929"/>
                  <a:pt x="6307" y="15981"/>
                  <a:pt x="6512" y="16032"/>
                </a:cubicBezTo>
                <a:cubicBezTo>
                  <a:pt x="6512" y="16577"/>
                  <a:pt x="6512" y="17121"/>
                  <a:pt x="6512" y="17666"/>
                </a:cubicBezTo>
                <a:cubicBezTo>
                  <a:pt x="6301" y="17615"/>
                  <a:pt x="6096" y="17563"/>
                  <a:pt x="5891" y="17505"/>
                </a:cubicBezTo>
                <a:cubicBezTo>
                  <a:pt x="5891" y="16960"/>
                  <a:pt x="5891" y="16416"/>
                  <a:pt x="5891" y="15871"/>
                </a:cubicBezTo>
                <a:close/>
                <a:moveTo>
                  <a:pt x="15709" y="15871"/>
                </a:moveTo>
                <a:cubicBezTo>
                  <a:pt x="15709" y="16416"/>
                  <a:pt x="15709" y="16960"/>
                  <a:pt x="15709" y="17505"/>
                </a:cubicBezTo>
                <a:cubicBezTo>
                  <a:pt x="15504" y="17563"/>
                  <a:pt x="15293" y="17615"/>
                  <a:pt x="15088" y="17666"/>
                </a:cubicBezTo>
                <a:cubicBezTo>
                  <a:pt x="15088" y="17121"/>
                  <a:pt x="15088" y="16577"/>
                  <a:pt x="15088" y="16032"/>
                </a:cubicBezTo>
                <a:cubicBezTo>
                  <a:pt x="15299" y="15981"/>
                  <a:pt x="15504" y="15929"/>
                  <a:pt x="15709" y="15871"/>
                </a:cubicBezTo>
                <a:close/>
                <a:moveTo>
                  <a:pt x="7685" y="16270"/>
                </a:moveTo>
                <a:cubicBezTo>
                  <a:pt x="7895" y="16307"/>
                  <a:pt x="8105" y="16337"/>
                  <a:pt x="8316" y="16366"/>
                </a:cubicBezTo>
                <a:cubicBezTo>
                  <a:pt x="8316" y="16910"/>
                  <a:pt x="8316" y="17455"/>
                  <a:pt x="8316" y="17999"/>
                </a:cubicBezTo>
                <a:cubicBezTo>
                  <a:pt x="8105" y="17970"/>
                  <a:pt x="7895" y="17940"/>
                  <a:pt x="7685" y="17904"/>
                </a:cubicBezTo>
                <a:cubicBezTo>
                  <a:pt x="7685" y="17359"/>
                  <a:pt x="7685" y="16815"/>
                  <a:pt x="7685" y="16270"/>
                </a:cubicBezTo>
                <a:close/>
                <a:moveTo>
                  <a:pt x="13910" y="16270"/>
                </a:moveTo>
                <a:cubicBezTo>
                  <a:pt x="13910" y="16815"/>
                  <a:pt x="13910" y="17359"/>
                  <a:pt x="13910" y="17904"/>
                </a:cubicBezTo>
                <a:cubicBezTo>
                  <a:pt x="13699" y="17940"/>
                  <a:pt x="13490" y="17970"/>
                  <a:pt x="13279" y="17999"/>
                </a:cubicBezTo>
                <a:cubicBezTo>
                  <a:pt x="13279" y="17455"/>
                  <a:pt x="13279" y="16910"/>
                  <a:pt x="13279" y="16366"/>
                </a:cubicBezTo>
                <a:cubicBezTo>
                  <a:pt x="13490" y="16337"/>
                  <a:pt x="13699" y="16307"/>
                  <a:pt x="13910" y="16270"/>
                </a:cubicBez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851" name="埋点"/>
          <p:cNvSpPr/>
          <p:nvPr/>
        </p:nvSpPr>
        <p:spPr>
          <a:xfrm>
            <a:off x="4302661" y="12662130"/>
            <a:ext cx="827784" cy="48170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埋点</a:t>
            </a:r>
          </a:p>
        </p:txBody>
      </p:sp>
      <p:sp>
        <p:nvSpPr>
          <p:cNvPr id="852" name="线条"/>
          <p:cNvSpPr/>
          <p:nvPr/>
        </p:nvSpPr>
        <p:spPr>
          <a:xfrm>
            <a:off x="2443743" y="7490410"/>
            <a:ext cx="472723" cy="472722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53" name="线条"/>
          <p:cNvSpPr/>
          <p:nvPr/>
        </p:nvSpPr>
        <p:spPr>
          <a:xfrm flipH="1">
            <a:off x="2281363" y="8840053"/>
            <a:ext cx="472723" cy="4727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54" name="线条"/>
          <p:cNvSpPr/>
          <p:nvPr/>
        </p:nvSpPr>
        <p:spPr>
          <a:xfrm>
            <a:off x="2462342" y="10001525"/>
            <a:ext cx="435524" cy="43552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55" name="线条"/>
          <p:cNvSpPr/>
          <p:nvPr/>
        </p:nvSpPr>
        <p:spPr>
          <a:xfrm flipH="1">
            <a:off x="2083243" y="11287227"/>
            <a:ext cx="472723" cy="472723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56" name="线条"/>
          <p:cNvSpPr/>
          <p:nvPr/>
        </p:nvSpPr>
        <p:spPr>
          <a:xfrm>
            <a:off x="2783689" y="12109289"/>
            <a:ext cx="435524" cy="435524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57" name="事件序列"/>
          <p:cNvSpPr/>
          <p:nvPr/>
        </p:nvSpPr>
        <p:spPr>
          <a:xfrm>
            <a:off x="2360739" y="3846667"/>
            <a:ext cx="1392420" cy="748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事件序列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成组"/>
          <p:cNvGrpSpPr/>
          <p:nvPr/>
        </p:nvGrpSpPr>
        <p:grpSpPr>
          <a:xfrm>
            <a:off x="-62" y="12902"/>
            <a:ext cx="24339613" cy="13683325"/>
            <a:chOff x="0" y="0"/>
            <a:chExt cx="24339612" cy="13683324"/>
          </a:xfrm>
        </p:grpSpPr>
        <p:sp>
          <p:nvSpPr>
            <p:cNvPr id="185" name="矩形"/>
            <p:cNvSpPr/>
            <p:nvPr/>
          </p:nvSpPr>
          <p:spPr>
            <a:xfrm>
              <a:off x="0" y="0"/>
              <a:ext cx="8115300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86" name="矩形"/>
            <p:cNvSpPr/>
            <p:nvPr/>
          </p:nvSpPr>
          <p:spPr>
            <a:xfrm>
              <a:off x="8109012" y="0"/>
              <a:ext cx="8115301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87" name="矩形"/>
            <p:cNvSpPr/>
            <p:nvPr/>
          </p:nvSpPr>
          <p:spPr>
            <a:xfrm>
              <a:off x="16224312" y="0"/>
              <a:ext cx="8115301" cy="697230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88" name="矩形"/>
            <p:cNvSpPr/>
            <p:nvPr/>
          </p:nvSpPr>
          <p:spPr>
            <a:xfrm>
              <a:off x="0" y="6968066"/>
              <a:ext cx="8115300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89" name="矩形"/>
            <p:cNvSpPr/>
            <p:nvPr/>
          </p:nvSpPr>
          <p:spPr>
            <a:xfrm>
              <a:off x="81090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190" name="矩形"/>
            <p:cNvSpPr/>
            <p:nvPr/>
          </p:nvSpPr>
          <p:spPr>
            <a:xfrm>
              <a:off x="162243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192" name="扳手"/>
          <p:cNvSpPr/>
          <p:nvPr/>
        </p:nvSpPr>
        <p:spPr>
          <a:xfrm>
            <a:off x="12027206" y="1990786"/>
            <a:ext cx="259597" cy="135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3" name="设计手段"/>
          <p:cNvSpPr/>
          <p:nvPr/>
        </p:nvSpPr>
        <p:spPr>
          <a:xfrm>
            <a:off x="10892118" y="3673090"/>
            <a:ext cx="2599765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194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5" name="架构分解"/>
          <p:cNvSpPr/>
          <p:nvPr/>
        </p:nvSpPr>
        <p:spPr>
          <a:xfrm>
            <a:off x="19058218" y="3674071"/>
            <a:ext cx="2599765" cy="7493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196" name="银行"/>
          <p:cNvSpPr/>
          <p:nvPr/>
        </p:nvSpPr>
        <p:spPr>
          <a:xfrm>
            <a:off x="3240506" y="8729326"/>
            <a:ext cx="1356044" cy="12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7" name="中台能力"/>
          <p:cNvSpPr/>
          <p:nvPr/>
        </p:nvSpPr>
        <p:spPr>
          <a:xfrm>
            <a:off x="2566473" y="10153736"/>
            <a:ext cx="2599766" cy="8509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198" name="箭头 5"/>
          <p:cNvSpPr/>
          <p:nvPr/>
        </p:nvSpPr>
        <p:spPr>
          <a:xfrm>
            <a:off x="11539708" y="8730059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99" name="废纸篓"/>
          <p:cNvSpPr/>
          <p:nvPr/>
        </p:nvSpPr>
        <p:spPr>
          <a:xfrm>
            <a:off x="19609265" y="8727213"/>
            <a:ext cx="820106" cy="12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1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00" name="知识图谱"/>
          <p:cNvSpPr/>
          <p:nvPr/>
        </p:nvSpPr>
        <p:spPr>
          <a:xfrm>
            <a:off x="10337800" y="10158307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201" name="基于中台驱动高血压患者入院诊疗建模流程"/>
          <p:cNvSpPr/>
          <p:nvPr/>
        </p:nvSpPr>
        <p:spPr>
          <a:xfrm>
            <a:off x="18134854" y="10153736"/>
            <a:ext cx="4765231" cy="110083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  <p:sp>
        <p:nvSpPr>
          <p:cNvPr id="202" name="设计动机"/>
          <p:cNvSpPr/>
          <p:nvPr/>
        </p:nvSpPr>
        <p:spPr>
          <a:xfrm>
            <a:off x="2566473" y="3673090"/>
            <a:ext cx="2599766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203" name="口罩"/>
          <p:cNvSpPr/>
          <p:nvPr/>
        </p:nvSpPr>
        <p:spPr>
          <a:xfrm>
            <a:off x="3311836" y="198599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中台能力—&gt;技术中台—&gt;层层依赖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中台能力—&gt;技术中台—&gt;层层依赖</a:t>
            </a:r>
          </a:p>
        </p:txBody>
      </p:sp>
      <p:sp>
        <p:nvSpPr>
          <p:cNvPr id="862" name="数据分析"/>
          <p:cNvSpPr/>
          <p:nvPr/>
        </p:nvSpPr>
        <p:spPr>
          <a:xfrm>
            <a:off x="4698018" y="2329615"/>
            <a:ext cx="3278969" cy="10970602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数据分析</a:t>
            </a:r>
          </a:p>
        </p:txBody>
      </p:sp>
      <p:sp>
        <p:nvSpPr>
          <p:cNvPr id="863" name="行为轨迹分析"/>
          <p:cNvSpPr/>
          <p:nvPr/>
        </p:nvSpPr>
        <p:spPr>
          <a:xfrm>
            <a:off x="4979554" y="4301778"/>
            <a:ext cx="2715897" cy="10556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行为轨迹分析</a:t>
            </a:r>
          </a:p>
        </p:txBody>
      </p:sp>
      <p:sp>
        <p:nvSpPr>
          <p:cNvPr id="864" name="技术中台"/>
          <p:cNvSpPr/>
          <p:nvPr/>
        </p:nvSpPr>
        <p:spPr>
          <a:xfrm>
            <a:off x="7982498" y="10530988"/>
            <a:ext cx="7871127" cy="1302372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技术中台</a:t>
            </a:r>
          </a:p>
        </p:txBody>
      </p:sp>
      <p:sp>
        <p:nvSpPr>
          <p:cNvPr id="865" name="微服务…"/>
          <p:cNvSpPr/>
          <p:nvPr/>
        </p:nvSpPr>
        <p:spPr>
          <a:xfrm>
            <a:off x="7989379" y="11840197"/>
            <a:ext cx="1491789" cy="144980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微服务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框架</a:t>
            </a:r>
          </a:p>
        </p:txBody>
      </p:sp>
      <p:sp>
        <p:nvSpPr>
          <p:cNvPr id="866" name="数据统计分析"/>
          <p:cNvSpPr/>
          <p:nvPr/>
        </p:nvSpPr>
        <p:spPr>
          <a:xfrm>
            <a:off x="4979554" y="5800052"/>
            <a:ext cx="2715897" cy="10556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数据统计分析</a:t>
            </a:r>
          </a:p>
        </p:txBody>
      </p:sp>
      <p:sp>
        <p:nvSpPr>
          <p:cNvPr id="867" name="运营参数调优"/>
          <p:cNvSpPr/>
          <p:nvPr/>
        </p:nvSpPr>
        <p:spPr>
          <a:xfrm>
            <a:off x="4979554" y="7298327"/>
            <a:ext cx="2715897" cy="105563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运营参数调优</a:t>
            </a:r>
          </a:p>
        </p:txBody>
      </p:sp>
      <p:sp>
        <p:nvSpPr>
          <p:cNvPr id="868" name="其它"/>
          <p:cNvSpPr/>
          <p:nvPr/>
        </p:nvSpPr>
        <p:spPr>
          <a:xfrm>
            <a:off x="4966854" y="8796601"/>
            <a:ext cx="2715897" cy="958694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其它</a:t>
            </a:r>
          </a:p>
        </p:txBody>
      </p:sp>
      <p:sp>
        <p:nvSpPr>
          <p:cNvPr id="869" name="展现层"/>
          <p:cNvSpPr/>
          <p:nvPr/>
        </p:nvSpPr>
        <p:spPr>
          <a:xfrm>
            <a:off x="7973545" y="2329323"/>
            <a:ext cx="15500741" cy="1369363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展现层</a:t>
            </a:r>
          </a:p>
        </p:txBody>
      </p:sp>
      <p:sp>
        <p:nvSpPr>
          <p:cNvPr id="870" name="前端"/>
          <p:cNvSpPr/>
          <p:nvPr/>
        </p:nvSpPr>
        <p:spPr>
          <a:xfrm>
            <a:off x="7988224" y="3712424"/>
            <a:ext cx="8052876" cy="1429073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前端</a:t>
            </a:r>
          </a:p>
        </p:txBody>
      </p:sp>
      <p:sp>
        <p:nvSpPr>
          <p:cNvPr id="871" name="企业应用"/>
          <p:cNvSpPr/>
          <p:nvPr/>
        </p:nvSpPr>
        <p:spPr>
          <a:xfrm>
            <a:off x="16032523" y="3702473"/>
            <a:ext cx="7462059" cy="1429073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企业应用</a:t>
            </a:r>
          </a:p>
        </p:txBody>
      </p:sp>
      <p:sp>
        <p:nvSpPr>
          <p:cNvPr id="872" name="桌面客户端"/>
          <p:cNvSpPr/>
          <p:nvPr/>
        </p:nvSpPr>
        <p:spPr>
          <a:xfrm>
            <a:off x="7977159" y="5145689"/>
            <a:ext cx="2827251" cy="8097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桌面客户端</a:t>
            </a:r>
          </a:p>
        </p:txBody>
      </p:sp>
      <p:sp>
        <p:nvSpPr>
          <p:cNvPr id="873" name="自研浏览器"/>
          <p:cNvSpPr/>
          <p:nvPr/>
        </p:nvSpPr>
        <p:spPr>
          <a:xfrm>
            <a:off x="10795207" y="5145689"/>
            <a:ext cx="2741296" cy="8097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自研浏览器</a:t>
            </a:r>
          </a:p>
        </p:txBody>
      </p:sp>
      <p:sp>
        <p:nvSpPr>
          <p:cNvPr id="874" name="移动端设备"/>
          <p:cNvSpPr/>
          <p:nvPr/>
        </p:nvSpPr>
        <p:spPr>
          <a:xfrm>
            <a:off x="13434268" y="5145689"/>
            <a:ext cx="2599021" cy="8224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移动端设备</a:t>
            </a:r>
          </a:p>
        </p:txBody>
      </p:sp>
      <p:sp>
        <p:nvSpPr>
          <p:cNvPr id="875" name="互联网"/>
          <p:cNvSpPr/>
          <p:nvPr/>
        </p:nvSpPr>
        <p:spPr>
          <a:xfrm>
            <a:off x="16052338" y="5132989"/>
            <a:ext cx="3661064" cy="8351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互联网</a:t>
            </a:r>
          </a:p>
        </p:txBody>
      </p:sp>
      <p:sp>
        <p:nvSpPr>
          <p:cNvPr id="876" name="第三方"/>
          <p:cNvSpPr/>
          <p:nvPr/>
        </p:nvSpPr>
        <p:spPr>
          <a:xfrm>
            <a:off x="19724427" y="5132989"/>
            <a:ext cx="3775537" cy="8224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第三方</a:t>
            </a:r>
          </a:p>
        </p:txBody>
      </p:sp>
      <p:sp>
        <p:nvSpPr>
          <p:cNvPr id="877" name="负载均衡/页面缓冲/限流整流"/>
          <p:cNvSpPr/>
          <p:nvPr/>
        </p:nvSpPr>
        <p:spPr>
          <a:xfrm>
            <a:off x="7978326" y="5979732"/>
            <a:ext cx="15500741" cy="1302373"/>
          </a:xfrm>
          <a:prstGeom prst="rect">
            <a:avLst/>
          </a:prstGeom>
          <a:solidFill>
            <a:srgbClr val="AA7942">
              <a:alpha val="25090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负载均衡/页面缓冲/限流整流</a:t>
            </a:r>
          </a:p>
        </p:txBody>
      </p:sp>
      <p:sp>
        <p:nvSpPr>
          <p:cNvPr id="878" name="业务中台"/>
          <p:cNvSpPr/>
          <p:nvPr/>
        </p:nvSpPr>
        <p:spPr>
          <a:xfrm>
            <a:off x="7977158" y="7268364"/>
            <a:ext cx="15528477" cy="1256470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业务中台</a:t>
            </a:r>
          </a:p>
        </p:txBody>
      </p:sp>
      <p:sp>
        <p:nvSpPr>
          <p:cNvPr id="879" name="门诊"/>
          <p:cNvSpPr/>
          <p:nvPr/>
        </p:nvSpPr>
        <p:spPr>
          <a:xfrm>
            <a:off x="7982642" y="8549058"/>
            <a:ext cx="3278968" cy="7843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门诊</a:t>
            </a:r>
          </a:p>
        </p:txBody>
      </p:sp>
      <p:sp>
        <p:nvSpPr>
          <p:cNvPr id="880" name="住院"/>
          <p:cNvSpPr/>
          <p:nvPr/>
        </p:nvSpPr>
        <p:spPr>
          <a:xfrm>
            <a:off x="11276676" y="8549058"/>
            <a:ext cx="3225743" cy="7843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住院</a:t>
            </a:r>
          </a:p>
        </p:txBody>
      </p:sp>
      <p:sp>
        <p:nvSpPr>
          <p:cNvPr id="881" name="护理"/>
          <p:cNvSpPr/>
          <p:nvPr/>
        </p:nvSpPr>
        <p:spPr>
          <a:xfrm>
            <a:off x="14504785" y="8549058"/>
            <a:ext cx="3225744" cy="7843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</a:t>
            </a:r>
          </a:p>
        </p:txBody>
      </p:sp>
      <p:sp>
        <p:nvSpPr>
          <p:cNvPr id="882" name="手术"/>
          <p:cNvSpPr/>
          <p:nvPr/>
        </p:nvSpPr>
        <p:spPr>
          <a:xfrm>
            <a:off x="17732894" y="8549058"/>
            <a:ext cx="3225744" cy="7843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手术</a:t>
            </a:r>
          </a:p>
        </p:txBody>
      </p:sp>
      <p:sp>
        <p:nvSpPr>
          <p:cNvPr id="883" name="药房"/>
          <p:cNvSpPr/>
          <p:nvPr/>
        </p:nvSpPr>
        <p:spPr>
          <a:xfrm>
            <a:off x="20955230" y="8549058"/>
            <a:ext cx="2546813" cy="78439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药房</a:t>
            </a:r>
          </a:p>
        </p:txBody>
      </p:sp>
      <p:sp>
        <p:nvSpPr>
          <p:cNvPr id="884" name="数据中台"/>
          <p:cNvSpPr/>
          <p:nvPr/>
        </p:nvSpPr>
        <p:spPr>
          <a:xfrm>
            <a:off x="7981463" y="9314649"/>
            <a:ext cx="15510304" cy="1212118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数据中台</a:t>
            </a:r>
          </a:p>
        </p:txBody>
      </p:sp>
      <p:sp>
        <p:nvSpPr>
          <p:cNvPr id="885" name="基础设施"/>
          <p:cNvSpPr/>
          <p:nvPr/>
        </p:nvSpPr>
        <p:spPr>
          <a:xfrm>
            <a:off x="15855026" y="10526186"/>
            <a:ext cx="7603260" cy="1311976"/>
          </a:xfrm>
          <a:prstGeom prst="rect">
            <a:avLst/>
          </a:prstGeom>
          <a:solidFill>
            <a:srgbClr val="AA7942">
              <a:alpha val="25090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基础设施</a:t>
            </a:r>
          </a:p>
        </p:txBody>
      </p:sp>
      <p:sp>
        <p:nvSpPr>
          <p:cNvPr id="886" name="分布式…"/>
          <p:cNvSpPr/>
          <p:nvPr/>
        </p:nvSpPr>
        <p:spPr>
          <a:xfrm>
            <a:off x="9478050" y="11840197"/>
            <a:ext cx="1491789" cy="144980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分布式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数据库</a:t>
            </a:r>
          </a:p>
        </p:txBody>
      </p:sp>
      <p:sp>
        <p:nvSpPr>
          <p:cNvPr id="887" name="分布式…"/>
          <p:cNvSpPr/>
          <p:nvPr/>
        </p:nvSpPr>
        <p:spPr>
          <a:xfrm>
            <a:off x="10966394" y="11839350"/>
            <a:ext cx="1491790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分布式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缓冲</a:t>
            </a:r>
          </a:p>
        </p:txBody>
      </p:sp>
      <p:sp>
        <p:nvSpPr>
          <p:cNvPr id="888" name="消息队列"/>
          <p:cNvSpPr/>
          <p:nvPr/>
        </p:nvSpPr>
        <p:spPr>
          <a:xfrm>
            <a:off x="12461358" y="11845384"/>
            <a:ext cx="2054284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消息队列</a:t>
            </a:r>
          </a:p>
        </p:txBody>
      </p:sp>
      <p:sp>
        <p:nvSpPr>
          <p:cNvPr id="889" name="……"/>
          <p:cNvSpPr/>
          <p:nvPr/>
        </p:nvSpPr>
        <p:spPr>
          <a:xfrm>
            <a:off x="14445927" y="11832684"/>
            <a:ext cx="1428479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……</a:t>
            </a:r>
          </a:p>
        </p:txBody>
      </p:sp>
      <p:sp>
        <p:nvSpPr>
          <p:cNvPr id="890" name="磁盘管理"/>
          <p:cNvSpPr/>
          <p:nvPr/>
        </p:nvSpPr>
        <p:spPr>
          <a:xfrm>
            <a:off x="15867008" y="11838865"/>
            <a:ext cx="1751389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磁盘管理</a:t>
            </a:r>
          </a:p>
        </p:txBody>
      </p:sp>
      <p:sp>
        <p:nvSpPr>
          <p:cNvPr id="891" name="cpu管理"/>
          <p:cNvSpPr/>
          <p:nvPr/>
        </p:nvSpPr>
        <p:spPr>
          <a:xfrm>
            <a:off x="17606706" y="11845384"/>
            <a:ext cx="1751389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cpu管理</a:t>
            </a:r>
          </a:p>
        </p:txBody>
      </p:sp>
      <p:sp>
        <p:nvSpPr>
          <p:cNvPr id="892" name="虚机管理"/>
          <p:cNvSpPr/>
          <p:nvPr/>
        </p:nvSpPr>
        <p:spPr>
          <a:xfrm>
            <a:off x="19350494" y="11845384"/>
            <a:ext cx="1899901" cy="1439429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虚机管理</a:t>
            </a:r>
          </a:p>
        </p:txBody>
      </p:sp>
      <p:sp>
        <p:nvSpPr>
          <p:cNvPr id="893" name="镜像管理"/>
          <p:cNvSpPr/>
          <p:nvPr/>
        </p:nvSpPr>
        <p:spPr>
          <a:xfrm>
            <a:off x="21242794" y="11836311"/>
            <a:ext cx="2226139" cy="1448501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镜像管理</a:t>
            </a:r>
          </a:p>
        </p:txBody>
      </p:sp>
      <p:sp>
        <p:nvSpPr>
          <p:cNvPr id="894" name="线条"/>
          <p:cNvSpPr/>
          <p:nvPr/>
        </p:nvSpPr>
        <p:spPr>
          <a:xfrm>
            <a:off x="14099568" y="3190723"/>
            <a:ext cx="1" cy="1272345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95" name="线条"/>
          <p:cNvSpPr/>
          <p:nvPr/>
        </p:nvSpPr>
        <p:spPr>
          <a:xfrm>
            <a:off x="13029536" y="5553698"/>
            <a:ext cx="1" cy="1071507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96" name="线条"/>
          <p:cNvSpPr/>
          <p:nvPr/>
        </p:nvSpPr>
        <p:spPr>
          <a:xfrm>
            <a:off x="12014661" y="6936615"/>
            <a:ext cx="1" cy="1071507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97" name="线条"/>
          <p:cNvSpPr/>
          <p:nvPr/>
        </p:nvSpPr>
        <p:spPr>
          <a:xfrm>
            <a:off x="10564039" y="10051073"/>
            <a:ext cx="1" cy="1071507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98" name="线条"/>
          <p:cNvSpPr/>
          <p:nvPr/>
        </p:nvSpPr>
        <p:spPr>
          <a:xfrm>
            <a:off x="15424894" y="11100434"/>
            <a:ext cx="965295" cy="1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899" name="矩形"/>
          <p:cNvSpPr/>
          <p:nvPr/>
        </p:nvSpPr>
        <p:spPr>
          <a:xfrm>
            <a:off x="762000" y="2336800"/>
            <a:ext cx="3935846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00" name="铁铲"/>
          <p:cNvSpPr/>
          <p:nvPr/>
        </p:nvSpPr>
        <p:spPr>
          <a:xfrm>
            <a:off x="3195526" y="5643924"/>
            <a:ext cx="428386" cy="16038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520" fill="norm" stroke="1" extrusionOk="0">
                <a:moveTo>
                  <a:pt x="5800" y="0"/>
                </a:moveTo>
                <a:cubicBezTo>
                  <a:pt x="5181" y="0"/>
                  <a:pt x="4729" y="140"/>
                  <a:pt x="4727" y="305"/>
                </a:cubicBezTo>
                <a:cubicBezTo>
                  <a:pt x="4707" y="1889"/>
                  <a:pt x="6400" y="2305"/>
                  <a:pt x="8348" y="3352"/>
                </a:cubicBezTo>
                <a:cubicBezTo>
                  <a:pt x="8685" y="3532"/>
                  <a:pt x="9024" y="3713"/>
                  <a:pt x="9026" y="3915"/>
                </a:cubicBezTo>
                <a:lnTo>
                  <a:pt x="9158" y="13832"/>
                </a:lnTo>
                <a:cubicBezTo>
                  <a:pt x="9162" y="14245"/>
                  <a:pt x="7911" y="14581"/>
                  <a:pt x="6365" y="14581"/>
                </a:cubicBezTo>
                <a:lnTo>
                  <a:pt x="2154" y="14581"/>
                </a:lnTo>
                <a:cubicBezTo>
                  <a:pt x="936" y="14581"/>
                  <a:pt x="-42" y="14851"/>
                  <a:pt x="1" y="15176"/>
                </a:cubicBezTo>
                <a:cubicBezTo>
                  <a:pt x="71" y="15700"/>
                  <a:pt x="201" y="16562"/>
                  <a:pt x="428" y="17745"/>
                </a:cubicBezTo>
                <a:cubicBezTo>
                  <a:pt x="826" y="19819"/>
                  <a:pt x="7247" y="21007"/>
                  <a:pt x="8593" y="21281"/>
                </a:cubicBezTo>
                <a:cubicBezTo>
                  <a:pt x="10161" y="21600"/>
                  <a:pt x="11202" y="21600"/>
                  <a:pt x="12923" y="21281"/>
                </a:cubicBezTo>
                <a:cubicBezTo>
                  <a:pt x="14313" y="21023"/>
                  <a:pt x="20690" y="19819"/>
                  <a:pt x="21088" y="17745"/>
                </a:cubicBezTo>
                <a:cubicBezTo>
                  <a:pt x="21315" y="16562"/>
                  <a:pt x="21445" y="15700"/>
                  <a:pt x="21514" y="15176"/>
                </a:cubicBezTo>
                <a:cubicBezTo>
                  <a:pt x="21558" y="14851"/>
                  <a:pt x="20580" y="14581"/>
                  <a:pt x="19362" y="14581"/>
                </a:cubicBezTo>
                <a:lnTo>
                  <a:pt x="15151" y="14581"/>
                </a:lnTo>
                <a:cubicBezTo>
                  <a:pt x="13605" y="14581"/>
                  <a:pt x="12354" y="14245"/>
                  <a:pt x="12358" y="13832"/>
                </a:cubicBezTo>
                <a:lnTo>
                  <a:pt x="12490" y="3915"/>
                </a:lnTo>
                <a:cubicBezTo>
                  <a:pt x="12492" y="3713"/>
                  <a:pt x="12831" y="3532"/>
                  <a:pt x="13168" y="3352"/>
                </a:cubicBezTo>
                <a:cubicBezTo>
                  <a:pt x="15115" y="2305"/>
                  <a:pt x="16809" y="1889"/>
                  <a:pt x="16789" y="305"/>
                </a:cubicBezTo>
                <a:cubicBezTo>
                  <a:pt x="16787" y="140"/>
                  <a:pt x="16335" y="0"/>
                  <a:pt x="15716" y="0"/>
                </a:cubicBezTo>
                <a:lnTo>
                  <a:pt x="5800" y="0"/>
                </a:lnTo>
                <a:close/>
                <a:moveTo>
                  <a:pt x="6986" y="971"/>
                </a:moveTo>
                <a:lnTo>
                  <a:pt x="14530" y="971"/>
                </a:lnTo>
                <a:cubicBezTo>
                  <a:pt x="14965" y="971"/>
                  <a:pt x="15299" y="1075"/>
                  <a:pt x="15232" y="1190"/>
                </a:cubicBezTo>
                <a:cubicBezTo>
                  <a:pt x="14776" y="1975"/>
                  <a:pt x="13054" y="2619"/>
                  <a:pt x="10758" y="2907"/>
                </a:cubicBezTo>
                <a:cubicBezTo>
                  <a:pt x="8461" y="2619"/>
                  <a:pt x="6739" y="1975"/>
                  <a:pt x="6283" y="1190"/>
                </a:cubicBezTo>
                <a:cubicBezTo>
                  <a:pt x="6216" y="1075"/>
                  <a:pt x="6551" y="971"/>
                  <a:pt x="6986" y="971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01" name="公园"/>
          <p:cNvSpPr/>
          <p:nvPr/>
        </p:nvSpPr>
        <p:spPr>
          <a:xfrm>
            <a:off x="1103234" y="3339612"/>
            <a:ext cx="973656" cy="974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963" y="0"/>
                </a:moveTo>
                <a:cubicBezTo>
                  <a:pt x="2669" y="0"/>
                  <a:pt x="0" y="2664"/>
                  <a:pt x="0" y="5956"/>
                </a:cubicBezTo>
                <a:cubicBezTo>
                  <a:pt x="0" y="8946"/>
                  <a:pt x="2204" y="11423"/>
                  <a:pt x="5077" y="11850"/>
                </a:cubicBezTo>
                <a:lnTo>
                  <a:pt x="4564" y="18406"/>
                </a:lnTo>
                <a:lnTo>
                  <a:pt x="5779" y="18406"/>
                </a:lnTo>
                <a:lnTo>
                  <a:pt x="6147" y="18406"/>
                </a:lnTo>
                <a:lnTo>
                  <a:pt x="7363" y="18406"/>
                </a:lnTo>
                <a:lnTo>
                  <a:pt x="6849" y="11850"/>
                </a:lnTo>
                <a:cubicBezTo>
                  <a:pt x="9723" y="11423"/>
                  <a:pt x="11927" y="8946"/>
                  <a:pt x="11927" y="5956"/>
                </a:cubicBezTo>
                <a:cubicBezTo>
                  <a:pt x="11927" y="2664"/>
                  <a:pt x="9258" y="0"/>
                  <a:pt x="5963" y="0"/>
                </a:cubicBezTo>
                <a:close/>
                <a:moveTo>
                  <a:pt x="10943" y="13317"/>
                </a:moveTo>
                <a:lnTo>
                  <a:pt x="10943" y="16199"/>
                </a:lnTo>
                <a:lnTo>
                  <a:pt x="10311" y="16199"/>
                </a:lnTo>
                <a:lnTo>
                  <a:pt x="10311" y="17111"/>
                </a:lnTo>
                <a:lnTo>
                  <a:pt x="10943" y="17111"/>
                </a:lnTo>
                <a:lnTo>
                  <a:pt x="10943" y="18406"/>
                </a:lnTo>
                <a:lnTo>
                  <a:pt x="11716" y="18406"/>
                </a:lnTo>
                <a:lnTo>
                  <a:pt x="11716" y="17111"/>
                </a:lnTo>
                <a:lnTo>
                  <a:pt x="20223" y="17111"/>
                </a:lnTo>
                <a:lnTo>
                  <a:pt x="20223" y="18406"/>
                </a:lnTo>
                <a:lnTo>
                  <a:pt x="20952" y="18406"/>
                </a:lnTo>
                <a:lnTo>
                  <a:pt x="20952" y="17111"/>
                </a:lnTo>
                <a:lnTo>
                  <a:pt x="21583" y="17111"/>
                </a:lnTo>
                <a:lnTo>
                  <a:pt x="21583" y="16199"/>
                </a:lnTo>
                <a:lnTo>
                  <a:pt x="20952" y="16199"/>
                </a:lnTo>
                <a:lnTo>
                  <a:pt x="20952" y="13317"/>
                </a:lnTo>
                <a:lnTo>
                  <a:pt x="10943" y="13317"/>
                </a:lnTo>
                <a:close/>
                <a:moveTo>
                  <a:pt x="11716" y="14229"/>
                </a:moveTo>
                <a:lnTo>
                  <a:pt x="20228" y="14229"/>
                </a:lnTo>
                <a:lnTo>
                  <a:pt x="20228" y="14737"/>
                </a:lnTo>
                <a:lnTo>
                  <a:pt x="11716" y="14737"/>
                </a:lnTo>
                <a:lnTo>
                  <a:pt x="11716" y="14229"/>
                </a:lnTo>
                <a:close/>
                <a:moveTo>
                  <a:pt x="11716" y="15649"/>
                </a:moveTo>
                <a:lnTo>
                  <a:pt x="20223" y="15649"/>
                </a:lnTo>
                <a:lnTo>
                  <a:pt x="20223" y="16199"/>
                </a:lnTo>
                <a:lnTo>
                  <a:pt x="11716" y="16199"/>
                </a:lnTo>
                <a:lnTo>
                  <a:pt x="11716" y="15649"/>
                </a:lnTo>
                <a:close/>
                <a:moveTo>
                  <a:pt x="0" y="19184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184"/>
                </a:lnTo>
                <a:lnTo>
                  <a:pt x="0" y="1918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02" name="Fhir作为抽象的手段"/>
          <p:cNvSpPr/>
          <p:nvPr/>
        </p:nvSpPr>
        <p:spPr>
          <a:xfrm>
            <a:off x="988445" y="4251220"/>
            <a:ext cx="3157835" cy="748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Fhir作为抽象的手段</a:t>
            </a:r>
          </a:p>
        </p:txBody>
      </p:sp>
      <p:sp>
        <p:nvSpPr>
          <p:cNvPr id="903" name="铲除数据孤岛"/>
          <p:cNvSpPr/>
          <p:nvPr/>
        </p:nvSpPr>
        <p:spPr>
          <a:xfrm>
            <a:off x="2290300" y="7285855"/>
            <a:ext cx="2238838" cy="7482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铲除数据孤岛</a:t>
            </a:r>
          </a:p>
        </p:txBody>
      </p:sp>
      <p:sp>
        <p:nvSpPr>
          <p:cNvPr id="904" name="桥"/>
          <p:cNvSpPr/>
          <p:nvPr/>
        </p:nvSpPr>
        <p:spPr>
          <a:xfrm>
            <a:off x="942692" y="8652654"/>
            <a:ext cx="1531191" cy="692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6" y="0"/>
                </a:moveTo>
                <a:lnTo>
                  <a:pt x="4956" y="2631"/>
                </a:lnTo>
                <a:cubicBezTo>
                  <a:pt x="3968" y="6602"/>
                  <a:pt x="2077" y="9109"/>
                  <a:pt x="0" y="9109"/>
                </a:cubicBezTo>
                <a:lnTo>
                  <a:pt x="0" y="10065"/>
                </a:lnTo>
                <a:cubicBezTo>
                  <a:pt x="386" y="10065"/>
                  <a:pt x="766" y="9985"/>
                  <a:pt x="1136" y="9830"/>
                </a:cubicBezTo>
                <a:lnTo>
                  <a:pt x="1136" y="15386"/>
                </a:lnTo>
                <a:lnTo>
                  <a:pt x="0" y="15386"/>
                </a:lnTo>
                <a:lnTo>
                  <a:pt x="0" y="17297"/>
                </a:lnTo>
                <a:lnTo>
                  <a:pt x="4956" y="17297"/>
                </a:lnTo>
                <a:lnTo>
                  <a:pt x="4956" y="21600"/>
                </a:lnTo>
                <a:lnTo>
                  <a:pt x="5820" y="21600"/>
                </a:lnTo>
                <a:lnTo>
                  <a:pt x="5820" y="17297"/>
                </a:lnTo>
                <a:lnTo>
                  <a:pt x="15756" y="17297"/>
                </a:lnTo>
                <a:lnTo>
                  <a:pt x="15756" y="21600"/>
                </a:lnTo>
                <a:lnTo>
                  <a:pt x="16620" y="21600"/>
                </a:lnTo>
                <a:lnTo>
                  <a:pt x="16620" y="17297"/>
                </a:lnTo>
                <a:lnTo>
                  <a:pt x="21600" y="17297"/>
                </a:lnTo>
                <a:lnTo>
                  <a:pt x="21600" y="15386"/>
                </a:lnTo>
                <a:lnTo>
                  <a:pt x="20621" y="15386"/>
                </a:lnTo>
                <a:lnTo>
                  <a:pt x="20621" y="9878"/>
                </a:lnTo>
                <a:cubicBezTo>
                  <a:pt x="20942" y="9994"/>
                  <a:pt x="21268" y="10065"/>
                  <a:pt x="21600" y="10065"/>
                </a:cubicBezTo>
                <a:lnTo>
                  <a:pt x="21600" y="9109"/>
                </a:lnTo>
                <a:cubicBezTo>
                  <a:pt x="19507" y="9109"/>
                  <a:pt x="17601" y="6561"/>
                  <a:pt x="16620" y="2534"/>
                </a:cubicBezTo>
                <a:lnTo>
                  <a:pt x="16620" y="0"/>
                </a:lnTo>
                <a:lnTo>
                  <a:pt x="15756" y="0"/>
                </a:lnTo>
                <a:lnTo>
                  <a:pt x="15756" y="2631"/>
                </a:lnTo>
                <a:cubicBezTo>
                  <a:pt x="14768" y="6602"/>
                  <a:pt x="12877" y="9109"/>
                  <a:pt x="10800" y="9109"/>
                </a:cubicBezTo>
                <a:cubicBezTo>
                  <a:pt x="8707" y="9109"/>
                  <a:pt x="6801" y="6561"/>
                  <a:pt x="5820" y="2534"/>
                </a:cubicBezTo>
                <a:lnTo>
                  <a:pt x="5820" y="0"/>
                </a:lnTo>
                <a:lnTo>
                  <a:pt x="4956" y="0"/>
                </a:lnTo>
                <a:close/>
                <a:moveTo>
                  <a:pt x="5820" y="4348"/>
                </a:moveTo>
                <a:cubicBezTo>
                  <a:pt x="6082" y="5170"/>
                  <a:pt x="6382" y="5918"/>
                  <a:pt x="6715" y="6583"/>
                </a:cubicBezTo>
                <a:lnTo>
                  <a:pt x="6715" y="15386"/>
                </a:lnTo>
                <a:lnTo>
                  <a:pt x="5820" y="15386"/>
                </a:lnTo>
                <a:lnTo>
                  <a:pt x="5820" y="4348"/>
                </a:lnTo>
                <a:close/>
                <a:moveTo>
                  <a:pt x="16620" y="4348"/>
                </a:moveTo>
                <a:cubicBezTo>
                  <a:pt x="16916" y="5277"/>
                  <a:pt x="17261" y="6113"/>
                  <a:pt x="17646" y="6840"/>
                </a:cubicBezTo>
                <a:lnTo>
                  <a:pt x="17646" y="15386"/>
                </a:lnTo>
                <a:lnTo>
                  <a:pt x="16620" y="15386"/>
                </a:lnTo>
                <a:lnTo>
                  <a:pt x="16620" y="4348"/>
                </a:lnTo>
                <a:close/>
                <a:moveTo>
                  <a:pt x="4956" y="4422"/>
                </a:moveTo>
                <a:lnTo>
                  <a:pt x="4956" y="15386"/>
                </a:lnTo>
                <a:lnTo>
                  <a:pt x="4111" y="15386"/>
                </a:lnTo>
                <a:lnTo>
                  <a:pt x="4111" y="6531"/>
                </a:lnTo>
                <a:cubicBezTo>
                  <a:pt x="4423" y="5899"/>
                  <a:pt x="4707" y="5194"/>
                  <a:pt x="4956" y="4422"/>
                </a:cubicBezTo>
                <a:close/>
                <a:moveTo>
                  <a:pt x="15756" y="4422"/>
                </a:moveTo>
                <a:lnTo>
                  <a:pt x="15756" y="15386"/>
                </a:lnTo>
                <a:lnTo>
                  <a:pt x="14941" y="15386"/>
                </a:lnTo>
                <a:lnTo>
                  <a:pt x="14941" y="6471"/>
                </a:lnTo>
                <a:cubicBezTo>
                  <a:pt x="15241" y="5855"/>
                  <a:pt x="15515" y="5169"/>
                  <a:pt x="15756" y="4422"/>
                </a:cubicBezTo>
                <a:close/>
                <a:moveTo>
                  <a:pt x="14725" y="6893"/>
                </a:moveTo>
                <a:lnTo>
                  <a:pt x="14725" y="15386"/>
                </a:lnTo>
                <a:lnTo>
                  <a:pt x="13606" y="15386"/>
                </a:lnTo>
                <a:lnTo>
                  <a:pt x="13606" y="8550"/>
                </a:lnTo>
                <a:cubicBezTo>
                  <a:pt x="14006" y="8091"/>
                  <a:pt x="14381" y="7535"/>
                  <a:pt x="14725" y="6893"/>
                </a:cubicBezTo>
                <a:close/>
                <a:moveTo>
                  <a:pt x="3895" y="6952"/>
                </a:moveTo>
                <a:lnTo>
                  <a:pt x="3895" y="15386"/>
                </a:lnTo>
                <a:lnTo>
                  <a:pt x="2685" y="15386"/>
                </a:lnTo>
                <a:lnTo>
                  <a:pt x="2685" y="8684"/>
                </a:lnTo>
                <a:cubicBezTo>
                  <a:pt x="3118" y="8214"/>
                  <a:pt x="3524" y="7635"/>
                  <a:pt x="3895" y="6952"/>
                </a:cubicBezTo>
                <a:close/>
                <a:moveTo>
                  <a:pt x="6931" y="6997"/>
                </a:moveTo>
                <a:cubicBezTo>
                  <a:pt x="7276" y="7625"/>
                  <a:pt x="7651" y="8167"/>
                  <a:pt x="8049" y="8613"/>
                </a:cubicBezTo>
                <a:lnTo>
                  <a:pt x="8049" y="15386"/>
                </a:lnTo>
                <a:lnTo>
                  <a:pt x="6931" y="15386"/>
                </a:lnTo>
                <a:lnTo>
                  <a:pt x="6931" y="6997"/>
                </a:lnTo>
                <a:close/>
                <a:moveTo>
                  <a:pt x="17862" y="7229"/>
                </a:moveTo>
                <a:cubicBezTo>
                  <a:pt x="18235" y="7870"/>
                  <a:pt x="18641" y="8417"/>
                  <a:pt x="19072" y="8852"/>
                </a:cubicBezTo>
                <a:lnTo>
                  <a:pt x="19072" y="15386"/>
                </a:lnTo>
                <a:lnTo>
                  <a:pt x="17862" y="15386"/>
                </a:lnTo>
                <a:lnTo>
                  <a:pt x="17862" y="7229"/>
                </a:lnTo>
                <a:close/>
                <a:moveTo>
                  <a:pt x="13390" y="8789"/>
                </a:moveTo>
                <a:lnTo>
                  <a:pt x="13390" y="15386"/>
                </a:lnTo>
                <a:lnTo>
                  <a:pt x="12271" y="15386"/>
                </a:lnTo>
                <a:lnTo>
                  <a:pt x="12271" y="9666"/>
                </a:lnTo>
                <a:cubicBezTo>
                  <a:pt x="12659" y="9452"/>
                  <a:pt x="13033" y="9160"/>
                  <a:pt x="13390" y="8789"/>
                </a:cubicBezTo>
                <a:close/>
                <a:moveTo>
                  <a:pt x="8265" y="8845"/>
                </a:moveTo>
                <a:cubicBezTo>
                  <a:pt x="8623" y="9207"/>
                  <a:pt x="8997" y="9491"/>
                  <a:pt x="9384" y="9695"/>
                </a:cubicBezTo>
                <a:lnTo>
                  <a:pt x="9384" y="15386"/>
                </a:lnTo>
                <a:lnTo>
                  <a:pt x="8265" y="15386"/>
                </a:lnTo>
                <a:lnTo>
                  <a:pt x="8265" y="8845"/>
                </a:lnTo>
                <a:close/>
                <a:moveTo>
                  <a:pt x="2469" y="8908"/>
                </a:moveTo>
                <a:lnTo>
                  <a:pt x="2469" y="15386"/>
                </a:lnTo>
                <a:lnTo>
                  <a:pt x="1352" y="15386"/>
                </a:lnTo>
                <a:lnTo>
                  <a:pt x="1352" y="9729"/>
                </a:lnTo>
                <a:cubicBezTo>
                  <a:pt x="1738" y="9535"/>
                  <a:pt x="2111" y="9259"/>
                  <a:pt x="2469" y="8908"/>
                </a:cubicBezTo>
                <a:close/>
                <a:moveTo>
                  <a:pt x="19288" y="9057"/>
                </a:moveTo>
                <a:cubicBezTo>
                  <a:pt x="19647" y="9383"/>
                  <a:pt x="20020" y="9633"/>
                  <a:pt x="20405" y="9804"/>
                </a:cubicBezTo>
                <a:lnTo>
                  <a:pt x="20405" y="15386"/>
                </a:lnTo>
                <a:lnTo>
                  <a:pt x="19288" y="15386"/>
                </a:lnTo>
                <a:lnTo>
                  <a:pt x="19288" y="9057"/>
                </a:lnTo>
                <a:close/>
                <a:moveTo>
                  <a:pt x="12055" y="9777"/>
                </a:moveTo>
                <a:lnTo>
                  <a:pt x="12055" y="15386"/>
                </a:lnTo>
                <a:lnTo>
                  <a:pt x="10937" y="15386"/>
                </a:lnTo>
                <a:lnTo>
                  <a:pt x="10937" y="10061"/>
                </a:lnTo>
                <a:cubicBezTo>
                  <a:pt x="11317" y="10042"/>
                  <a:pt x="11691" y="9947"/>
                  <a:pt x="12055" y="9777"/>
                </a:cubicBezTo>
                <a:close/>
                <a:moveTo>
                  <a:pt x="9600" y="9800"/>
                </a:moveTo>
                <a:cubicBezTo>
                  <a:pt x="9965" y="9962"/>
                  <a:pt x="10340" y="10054"/>
                  <a:pt x="10721" y="10065"/>
                </a:cubicBezTo>
                <a:lnTo>
                  <a:pt x="10721" y="15386"/>
                </a:lnTo>
                <a:lnTo>
                  <a:pt x="9600" y="15386"/>
                </a:lnTo>
                <a:lnTo>
                  <a:pt x="9600" y="980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05" name="服务触点"/>
          <p:cNvSpPr/>
          <p:nvPr/>
        </p:nvSpPr>
        <p:spPr>
          <a:xfrm>
            <a:off x="956043" y="9458310"/>
            <a:ext cx="1504489" cy="7482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服务触点</a:t>
            </a:r>
          </a:p>
        </p:txBody>
      </p:sp>
      <p:sp>
        <p:nvSpPr>
          <p:cNvPr id="906" name="消防部门"/>
          <p:cNvSpPr/>
          <p:nvPr/>
        </p:nvSpPr>
        <p:spPr>
          <a:xfrm>
            <a:off x="2670925" y="1064155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8118" y="0"/>
                  <a:pt x="8040" y="1678"/>
                  <a:pt x="4951" y="1846"/>
                </a:cubicBezTo>
                <a:cubicBezTo>
                  <a:pt x="4307" y="1881"/>
                  <a:pt x="3982" y="2641"/>
                  <a:pt x="4396" y="3135"/>
                </a:cubicBezTo>
                <a:lnTo>
                  <a:pt x="6222" y="5314"/>
                </a:lnTo>
                <a:cubicBezTo>
                  <a:pt x="5893" y="5589"/>
                  <a:pt x="5589" y="5893"/>
                  <a:pt x="5314" y="6222"/>
                </a:cubicBezTo>
                <a:lnTo>
                  <a:pt x="3135" y="4396"/>
                </a:lnTo>
                <a:cubicBezTo>
                  <a:pt x="2641" y="3982"/>
                  <a:pt x="1881" y="4307"/>
                  <a:pt x="1846" y="4951"/>
                </a:cubicBezTo>
                <a:cubicBezTo>
                  <a:pt x="1678" y="8040"/>
                  <a:pt x="0" y="8118"/>
                  <a:pt x="0" y="10800"/>
                </a:cubicBezTo>
                <a:cubicBezTo>
                  <a:pt x="0" y="13482"/>
                  <a:pt x="1678" y="13560"/>
                  <a:pt x="1846" y="16649"/>
                </a:cubicBezTo>
                <a:cubicBezTo>
                  <a:pt x="1881" y="17293"/>
                  <a:pt x="2641" y="17618"/>
                  <a:pt x="3135" y="17204"/>
                </a:cubicBezTo>
                <a:lnTo>
                  <a:pt x="5314" y="15378"/>
                </a:lnTo>
                <a:cubicBezTo>
                  <a:pt x="5589" y="15707"/>
                  <a:pt x="5893" y="16011"/>
                  <a:pt x="6222" y="16286"/>
                </a:cubicBezTo>
                <a:lnTo>
                  <a:pt x="4396" y="18465"/>
                </a:lnTo>
                <a:cubicBezTo>
                  <a:pt x="3982" y="18959"/>
                  <a:pt x="4307" y="19719"/>
                  <a:pt x="4951" y="19754"/>
                </a:cubicBezTo>
                <a:cubicBezTo>
                  <a:pt x="8040" y="19922"/>
                  <a:pt x="8118" y="21600"/>
                  <a:pt x="10800" y="21600"/>
                </a:cubicBezTo>
                <a:cubicBezTo>
                  <a:pt x="13482" y="21600"/>
                  <a:pt x="13560" y="19922"/>
                  <a:pt x="16649" y="19754"/>
                </a:cubicBezTo>
                <a:cubicBezTo>
                  <a:pt x="17293" y="19719"/>
                  <a:pt x="17618" y="18959"/>
                  <a:pt x="17204" y="18465"/>
                </a:cubicBezTo>
                <a:lnTo>
                  <a:pt x="15378" y="16286"/>
                </a:lnTo>
                <a:cubicBezTo>
                  <a:pt x="15707" y="16011"/>
                  <a:pt x="16011" y="15707"/>
                  <a:pt x="16286" y="15378"/>
                </a:cubicBezTo>
                <a:lnTo>
                  <a:pt x="18465" y="17204"/>
                </a:lnTo>
                <a:cubicBezTo>
                  <a:pt x="18959" y="17618"/>
                  <a:pt x="19719" y="17293"/>
                  <a:pt x="19754" y="16649"/>
                </a:cubicBezTo>
                <a:cubicBezTo>
                  <a:pt x="19922" y="13560"/>
                  <a:pt x="21600" y="13482"/>
                  <a:pt x="21600" y="10800"/>
                </a:cubicBezTo>
                <a:cubicBezTo>
                  <a:pt x="21600" y="8118"/>
                  <a:pt x="19922" y="8040"/>
                  <a:pt x="19754" y="4951"/>
                </a:cubicBezTo>
                <a:cubicBezTo>
                  <a:pt x="19719" y="4307"/>
                  <a:pt x="18959" y="3982"/>
                  <a:pt x="18465" y="4396"/>
                </a:cubicBezTo>
                <a:lnTo>
                  <a:pt x="16286" y="6222"/>
                </a:lnTo>
                <a:cubicBezTo>
                  <a:pt x="16011" y="5893"/>
                  <a:pt x="15707" y="5589"/>
                  <a:pt x="15378" y="5314"/>
                </a:cubicBezTo>
                <a:lnTo>
                  <a:pt x="17204" y="3135"/>
                </a:lnTo>
                <a:cubicBezTo>
                  <a:pt x="17618" y="2641"/>
                  <a:pt x="17293" y="1881"/>
                  <a:pt x="16649" y="1846"/>
                </a:cubicBezTo>
                <a:cubicBezTo>
                  <a:pt x="13560" y="1678"/>
                  <a:pt x="13482" y="0"/>
                  <a:pt x="10800" y="0"/>
                </a:cubicBezTo>
                <a:close/>
                <a:moveTo>
                  <a:pt x="10800" y="5545"/>
                </a:moveTo>
                <a:cubicBezTo>
                  <a:pt x="13702" y="5545"/>
                  <a:pt x="16055" y="7898"/>
                  <a:pt x="16055" y="10800"/>
                </a:cubicBezTo>
                <a:cubicBezTo>
                  <a:pt x="16055" y="13702"/>
                  <a:pt x="13702" y="16055"/>
                  <a:pt x="10800" y="16055"/>
                </a:cubicBezTo>
                <a:cubicBezTo>
                  <a:pt x="7898" y="16055"/>
                  <a:pt x="5545" y="13702"/>
                  <a:pt x="5545" y="10800"/>
                </a:cubicBezTo>
                <a:cubicBezTo>
                  <a:pt x="5545" y="7898"/>
                  <a:pt x="7898" y="5545"/>
                  <a:pt x="10800" y="55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07" name="闭环赋能业务"/>
          <p:cNvSpPr/>
          <p:nvPr/>
        </p:nvSpPr>
        <p:spPr>
          <a:xfrm>
            <a:off x="2186506" y="11890706"/>
            <a:ext cx="2238839" cy="748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闭环赋能业务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5" name="成组"/>
          <p:cNvGrpSpPr/>
          <p:nvPr/>
        </p:nvGrpSpPr>
        <p:grpSpPr>
          <a:xfrm>
            <a:off x="-62" y="12902"/>
            <a:ext cx="24339613" cy="13683325"/>
            <a:chOff x="0" y="0"/>
            <a:chExt cx="24339612" cy="13683324"/>
          </a:xfrm>
        </p:grpSpPr>
        <p:sp>
          <p:nvSpPr>
            <p:cNvPr id="909" name="矩形"/>
            <p:cNvSpPr/>
            <p:nvPr/>
          </p:nvSpPr>
          <p:spPr>
            <a:xfrm>
              <a:off x="0" y="0"/>
              <a:ext cx="8115300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10" name="矩形"/>
            <p:cNvSpPr/>
            <p:nvPr/>
          </p:nvSpPr>
          <p:spPr>
            <a:xfrm>
              <a:off x="8109012" y="0"/>
              <a:ext cx="8115301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11" name="矩形"/>
            <p:cNvSpPr/>
            <p:nvPr/>
          </p:nvSpPr>
          <p:spPr>
            <a:xfrm>
              <a:off x="16224312" y="0"/>
              <a:ext cx="8115301" cy="697230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12" name="矩形"/>
            <p:cNvSpPr/>
            <p:nvPr/>
          </p:nvSpPr>
          <p:spPr>
            <a:xfrm>
              <a:off x="0" y="6968066"/>
              <a:ext cx="8115300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13" name="矩形"/>
            <p:cNvSpPr/>
            <p:nvPr/>
          </p:nvSpPr>
          <p:spPr>
            <a:xfrm>
              <a:off x="81090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914" name="矩形"/>
            <p:cNvSpPr/>
            <p:nvPr/>
          </p:nvSpPr>
          <p:spPr>
            <a:xfrm>
              <a:off x="162243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916" name="扳手"/>
          <p:cNvSpPr/>
          <p:nvPr/>
        </p:nvSpPr>
        <p:spPr>
          <a:xfrm>
            <a:off x="12027206" y="1990786"/>
            <a:ext cx="259597" cy="135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17" name="设计手段"/>
          <p:cNvSpPr/>
          <p:nvPr/>
        </p:nvSpPr>
        <p:spPr>
          <a:xfrm>
            <a:off x="10892118" y="3673090"/>
            <a:ext cx="2599765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918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19" name="架构分解"/>
          <p:cNvSpPr/>
          <p:nvPr/>
        </p:nvSpPr>
        <p:spPr>
          <a:xfrm>
            <a:off x="19058218" y="3674071"/>
            <a:ext cx="2599765" cy="7493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920" name="银行"/>
          <p:cNvSpPr/>
          <p:nvPr/>
        </p:nvSpPr>
        <p:spPr>
          <a:xfrm>
            <a:off x="3240506" y="8729326"/>
            <a:ext cx="1356044" cy="12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21" name="中台能力"/>
          <p:cNvSpPr/>
          <p:nvPr/>
        </p:nvSpPr>
        <p:spPr>
          <a:xfrm>
            <a:off x="2566473" y="10153736"/>
            <a:ext cx="2599766" cy="8509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922" name="箭头 5"/>
          <p:cNvSpPr/>
          <p:nvPr/>
        </p:nvSpPr>
        <p:spPr>
          <a:xfrm>
            <a:off x="11539708" y="8730059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23" name="废纸篓"/>
          <p:cNvSpPr/>
          <p:nvPr/>
        </p:nvSpPr>
        <p:spPr>
          <a:xfrm>
            <a:off x="19609265" y="8727213"/>
            <a:ext cx="820106" cy="12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1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24" name="知识图谱"/>
          <p:cNvSpPr/>
          <p:nvPr/>
        </p:nvSpPr>
        <p:spPr>
          <a:xfrm>
            <a:off x="10337800" y="10153736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925" name="基于中台驱动高血压患者入院诊疗建模流程"/>
          <p:cNvSpPr/>
          <p:nvPr/>
        </p:nvSpPr>
        <p:spPr>
          <a:xfrm>
            <a:off x="18134854" y="10153736"/>
            <a:ext cx="4765231" cy="110083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  <p:sp>
        <p:nvSpPr>
          <p:cNvPr id="926" name="设计动机"/>
          <p:cNvSpPr/>
          <p:nvPr/>
        </p:nvSpPr>
        <p:spPr>
          <a:xfrm>
            <a:off x="2566473" y="3673090"/>
            <a:ext cx="2599766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927" name="口罩"/>
          <p:cNvSpPr/>
          <p:nvPr/>
        </p:nvSpPr>
        <p:spPr>
          <a:xfrm>
            <a:off x="3311836" y="198599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知识图谱—&gt;重要性"/>
          <p:cNvSpPr txBox="1"/>
          <p:nvPr/>
        </p:nvSpPr>
        <p:spPr>
          <a:xfrm>
            <a:off x="736600" y="419099"/>
            <a:ext cx="2095500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知识图谱—&gt;重要性</a:t>
            </a:r>
          </a:p>
        </p:txBody>
      </p:sp>
      <p:sp>
        <p:nvSpPr>
          <p:cNvPr id="930" name="矩形"/>
          <p:cNvSpPr/>
          <p:nvPr/>
        </p:nvSpPr>
        <p:spPr>
          <a:xfrm>
            <a:off x="27448696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31" name="矩形"/>
          <p:cNvSpPr/>
          <p:nvPr/>
        </p:nvSpPr>
        <p:spPr>
          <a:xfrm>
            <a:off x="29791654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32" name="矩形"/>
          <p:cNvSpPr/>
          <p:nvPr/>
        </p:nvSpPr>
        <p:spPr>
          <a:xfrm>
            <a:off x="32149467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933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37299" y="2607404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934" name="物品"/>
          <p:cNvSpPr txBox="1"/>
          <p:nvPr/>
        </p:nvSpPr>
        <p:spPr>
          <a:xfrm>
            <a:off x="28245013" y="3811999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935" name="Marterial"/>
          <p:cNvSpPr txBox="1"/>
          <p:nvPr/>
        </p:nvSpPr>
        <p:spPr>
          <a:xfrm>
            <a:off x="28052720" y="4386790"/>
            <a:ext cx="1234136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Marterial</a:t>
            </a:r>
          </a:p>
        </p:txBody>
      </p:sp>
      <p:pic>
        <p:nvPicPr>
          <p:cNvPr id="936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8321" y="2561106"/>
            <a:ext cx="13716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937" name="计费与结算"/>
          <p:cNvSpPr txBox="1"/>
          <p:nvPr/>
        </p:nvSpPr>
        <p:spPr>
          <a:xfrm>
            <a:off x="30101471" y="3837399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计费与结算</a:t>
            </a:r>
          </a:p>
        </p:txBody>
      </p:sp>
      <p:sp>
        <p:nvSpPr>
          <p:cNvPr id="938" name="Billing…"/>
          <p:cNvSpPr txBox="1"/>
          <p:nvPr/>
        </p:nvSpPr>
        <p:spPr>
          <a:xfrm>
            <a:off x="30382439" y="4465680"/>
            <a:ext cx="1271627" cy="11976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Billing</a:t>
            </a:r>
          </a:p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Payment</a:t>
            </a:r>
          </a:p>
        </p:txBody>
      </p:sp>
      <p:sp>
        <p:nvSpPr>
          <p:cNvPr id="939" name="运营"/>
          <p:cNvSpPr txBox="1"/>
          <p:nvPr/>
        </p:nvSpPr>
        <p:spPr>
          <a:xfrm>
            <a:off x="33011392" y="3811999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pic>
        <p:nvPicPr>
          <p:cNvPr id="940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0386" y="2567456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941" name="Enabling"/>
          <p:cNvSpPr txBox="1"/>
          <p:nvPr/>
        </p:nvSpPr>
        <p:spPr>
          <a:xfrm>
            <a:off x="34991445" y="4416979"/>
            <a:ext cx="123779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Enabling</a:t>
            </a:r>
          </a:p>
        </p:txBody>
      </p:sp>
      <p:sp>
        <p:nvSpPr>
          <p:cNvPr id="942" name="矩形"/>
          <p:cNvSpPr/>
          <p:nvPr/>
        </p:nvSpPr>
        <p:spPr>
          <a:xfrm>
            <a:off x="34515198" y="2441495"/>
            <a:ext cx="2146809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43" name="Operate"/>
          <p:cNvSpPr txBox="1"/>
          <p:nvPr/>
        </p:nvSpPr>
        <p:spPr>
          <a:xfrm>
            <a:off x="32830476" y="4416979"/>
            <a:ext cx="11759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Operate</a:t>
            </a:r>
          </a:p>
        </p:txBody>
      </p:sp>
      <p:pic>
        <p:nvPicPr>
          <p:cNvPr id="944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919406" y="2575122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945" name="赋能"/>
          <p:cNvSpPr txBox="1"/>
          <p:nvPr/>
        </p:nvSpPr>
        <p:spPr>
          <a:xfrm>
            <a:off x="35140428" y="3790258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946" name="矩形"/>
          <p:cNvSpPr/>
          <p:nvPr/>
        </p:nvSpPr>
        <p:spPr>
          <a:xfrm>
            <a:off x="762000" y="2332473"/>
            <a:ext cx="7630690" cy="11037936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947" name="矩形"/>
          <p:cNvSpPr/>
          <p:nvPr/>
        </p:nvSpPr>
        <p:spPr>
          <a:xfrm>
            <a:off x="8388183" y="2332473"/>
            <a:ext cx="15168070" cy="1103793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57708"/>
            </a:scheme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pic>
        <p:nvPicPr>
          <p:cNvPr id="948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4784492" y="6407794"/>
            <a:ext cx="2766075" cy="276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949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38946" y="4387491"/>
            <a:ext cx="1850682" cy="1865254"/>
          </a:xfrm>
          <a:prstGeom prst="rect">
            <a:avLst/>
          </a:prstGeom>
          <a:ln w="12700">
            <a:miter lim="400000"/>
          </a:ln>
        </p:spPr>
      </p:pic>
      <p:sp>
        <p:nvSpPr>
          <p:cNvPr id="950" name="线条"/>
          <p:cNvSpPr/>
          <p:nvPr/>
        </p:nvSpPr>
        <p:spPr>
          <a:xfrm flipV="1">
            <a:off x="12170193" y="8225392"/>
            <a:ext cx="2755459" cy="52185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51" name="聚"/>
          <p:cNvSpPr txBox="1"/>
          <p:nvPr/>
        </p:nvSpPr>
        <p:spPr>
          <a:xfrm>
            <a:off x="13981416" y="5965145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聚</a:t>
            </a:r>
          </a:p>
        </p:txBody>
      </p:sp>
      <p:pic>
        <p:nvPicPr>
          <p:cNvPr id="952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635610" y="7762556"/>
            <a:ext cx="2159509" cy="2176513"/>
          </a:xfrm>
          <a:prstGeom prst="rect">
            <a:avLst/>
          </a:prstGeom>
          <a:ln w="12700">
            <a:miter lim="400000"/>
          </a:ln>
        </p:spPr>
      </p:pic>
      <p:sp>
        <p:nvSpPr>
          <p:cNvPr id="953" name="线条"/>
          <p:cNvSpPr/>
          <p:nvPr/>
        </p:nvSpPr>
        <p:spPr>
          <a:xfrm>
            <a:off x="13081353" y="5821683"/>
            <a:ext cx="1973466" cy="1328980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54" name="埋"/>
          <p:cNvSpPr txBox="1"/>
          <p:nvPr/>
        </p:nvSpPr>
        <p:spPr>
          <a:xfrm>
            <a:off x="13557715" y="8415514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埋</a:t>
            </a:r>
          </a:p>
        </p:txBody>
      </p:sp>
      <p:pic>
        <p:nvPicPr>
          <p:cNvPr id="955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6746433" y="3466082"/>
            <a:ext cx="2032656" cy="2032656"/>
          </a:xfrm>
          <a:prstGeom prst="rect">
            <a:avLst/>
          </a:prstGeom>
          <a:ln w="12700">
            <a:miter lim="400000"/>
          </a:ln>
        </p:spPr>
      </p:pic>
      <p:sp>
        <p:nvSpPr>
          <p:cNvPr id="956" name="线条"/>
          <p:cNvSpPr/>
          <p:nvPr/>
        </p:nvSpPr>
        <p:spPr>
          <a:xfrm flipH="1">
            <a:off x="16573211" y="5414956"/>
            <a:ext cx="813552" cy="1168436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57" name="埋"/>
          <p:cNvSpPr txBox="1"/>
          <p:nvPr/>
        </p:nvSpPr>
        <p:spPr>
          <a:xfrm>
            <a:off x="16972449" y="5965145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埋</a:t>
            </a:r>
          </a:p>
        </p:txBody>
      </p:sp>
      <p:pic>
        <p:nvPicPr>
          <p:cNvPr id="958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214066" y="10461011"/>
            <a:ext cx="2032656" cy="2032655"/>
          </a:xfrm>
          <a:prstGeom prst="rect">
            <a:avLst/>
          </a:prstGeom>
          <a:ln w="12700">
            <a:miter lim="400000"/>
          </a:ln>
        </p:spPr>
      </p:pic>
      <p:sp>
        <p:nvSpPr>
          <p:cNvPr id="959" name="线条"/>
          <p:cNvSpPr/>
          <p:nvPr/>
        </p:nvSpPr>
        <p:spPr>
          <a:xfrm>
            <a:off x="16230393" y="9093603"/>
            <a:ext cx="1" cy="1384301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60" name="聚"/>
          <p:cNvSpPr txBox="1"/>
          <p:nvPr/>
        </p:nvSpPr>
        <p:spPr>
          <a:xfrm>
            <a:off x="16234429" y="9678876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聚</a:t>
            </a:r>
          </a:p>
        </p:txBody>
      </p:sp>
      <p:pic>
        <p:nvPicPr>
          <p:cNvPr id="961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9276170" y="7959271"/>
            <a:ext cx="2032656" cy="2032656"/>
          </a:xfrm>
          <a:prstGeom prst="rect">
            <a:avLst/>
          </a:prstGeom>
          <a:ln w="12700">
            <a:miter lim="400000"/>
          </a:ln>
        </p:spPr>
      </p:pic>
      <p:sp>
        <p:nvSpPr>
          <p:cNvPr id="962" name="线条"/>
          <p:cNvSpPr/>
          <p:nvPr/>
        </p:nvSpPr>
        <p:spPr>
          <a:xfrm>
            <a:off x="17371839" y="8336345"/>
            <a:ext cx="2021447" cy="43305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63" name="聚"/>
          <p:cNvSpPr txBox="1"/>
          <p:nvPr/>
        </p:nvSpPr>
        <p:spPr>
          <a:xfrm>
            <a:off x="18046011" y="8609511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聚</a:t>
            </a:r>
          </a:p>
        </p:txBody>
      </p:sp>
      <p:pic>
        <p:nvPicPr>
          <p:cNvPr id="964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9409917" y="5603522"/>
            <a:ext cx="1765301" cy="1765301"/>
          </a:xfrm>
          <a:prstGeom prst="rect">
            <a:avLst/>
          </a:prstGeom>
          <a:ln w="12700">
            <a:miter lim="400000"/>
          </a:ln>
        </p:spPr>
      </p:pic>
      <p:sp>
        <p:nvSpPr>
          <p:cNvPr id="965" name="线条"/>
          <p:cNvSpPr/>
          <p:nvPr/>
        </p:nvSpPr>
        <p:spPr>
          <a:xfrm flipH="1">
            <a:off x="17476201" y="6618413"/>
            <a:ext cx="2008552" cy="871423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66" name="埋"/>
          <p:cNvSpPr txBox="1"/>
          <p:nvPr/>
        </p:nvSpPr>
        <p:spPr>
          <a:xfrm>
            <a:off x="18442509" y="7030537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埋</a:t>
            </a:r>
          </a:p>
        </p:txBody>
      </p:sp>
      <p:pic>
        <p:nvPicPr>
          <p:cNvPr id="967" name="图像" descr="图像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2709722" y="10022515"/>
            <a:ext cx="16764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968" name="线条"/>
          <p:cNvSpPr/>
          <p:nvPr/>
        </p:nvSpPr>
        <p:spPr>
          <a:xfrm flipV="1">
            <a:off x="14207322" y="8979196"/>
            <a:ext cx="1135767" cy="1353182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69" name="how"/>
          <p:cNvSpPr txBox="1"/>
          <p:nvPr/>
        </p:nvSpPr>
        <p:spPr>
          <a:xfrm>
            <a:off x="13981416" y="9437589"/>
            <a:ext cx="673101" cy="436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how</a:t>
            </a:r>
          </a:p>
        </p:txBody>
      </p:sp>
      <p:sp>
        <p:nvSpPr>
          <p:cNvPr id="970" name="线条"/>
          <p:cNvSpPr/>
          <p:nvPr/>
        </p:nvSpPr>
        <p:spPr>
          <a:xfrm>
            <a:off x="16997849" y="8817685"/>
            <a:ext cx="1345138" cy="1676204"/>
          </a:xfrm>
          <a:prstGeom prst="line">
            <a:avLst/>
          </a:prstGeom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971" name="图像" descr="图像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7940859" y="10318815"/>
            <a:ext cx="1676401" cy="1676401"/>
          </a:xfrm>
          <a:prstGeom prst="rect">
            <a:avLst/>
          </a:prstGeom>
          <a:ln w="12700">
            <a:miter lim="400000"/>
          </a:ln>
        </p:spPr>
      </p:pic>
      <p:sp>
        <p:nvSpPr>
          <p:cNvPr id="972" name="埋"/>
          <p:cNvSpPr txBox="1"/>
          <p:nvPr/>
        </p:nvSpPr>
        <p:spPr>
          <a:xfrm>
            <a:off x="17569676" y="9873503"/>
            <a:ext cx="6731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埋</a:t>
            </a:r>
          </a:p>
        </p:txBody>
      </p:sp>
      <p:pic>
        <p:nvPicPr>
          <p:cNvPr id="973" name="图像" descr="图像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5987493" y="6604944"/>
            <a:ext cx="898361" cy="898361"/>
          </a:xfrm>
          <a:prstGeom prst="rect">
            <a:avLst/>
          </a:prstGeom>
          <a:ln w="12700">
            <a:miter lim="400000"/>
          </a:ln>
        </p:spPr>
      </p:pic>
      <p:sp>
        <p:nvSpPr>
          <p:cNvPr id="974" name="构建…"/>
          <p:cNvSpPr/>
          <p:nvPr/>
        </p:nvSpPr>
        <p:spPr>
          <a:xfrm>
            <a:off x="3631987" y="2797577"/>
            <a:ext cx="2165145" cy="1184959"/>
          </a:xfrm>
          <a:prstGeom prst="rect">
            <a:avLst/>
          </a:prstGeom>
          <a:solidFill>
            <a:schemeClr val="accent1">
              <a:alpha val="56910"/>
            </a:scheme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构建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fihr资源</a:t>
            </a:r>
          </a:p>
        </p:txBody>
      </p:sp>
      <p:sp>
        <p:nvSpPr>
          <p:cNvPr id="975" name="穷举…"/>
          <p:cNvSpPr/>
          <p:nvPr/>
        </p:nvSpPr>
        <p:spPr>
          <a:xfrm>
            <a:off x="3593887" y="4655632"/>
            <a:ext cx="2165145" cy="1184959"/>
          </a:xfrm>
          <a:prstGeom prst="rect">
            <a:avLst/>
          </a:prstGeom>
          <a:solidFill>
            <a:schemeClr val="accent1">
              <a:alpha val="67318"/>
            </a:scheme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穷举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规则</a:t>
            </a:r>
          </a:p>
        </p:txBody>
      </p:sp>
      <p:sp>
        <p:nvSpPr>
          <p:cNvPr id="976" name="线条"/>
          <p:cNvSpPr/>
          <p:nvPr/>
        </p:nvSpPr>
        <p:spPr>
          <a:xfrm>
            <a:off x="4589917" y="3959737"/>
            <a:ext cx="1" cy="680165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77" name="埋点"/>
          <p:cNvSpPr/>
          <p:nvPr/>
        </p:nvSpPr>
        <p:spPr>
          <a:xfrm>
            <a:off x="3593887" y="6513687"/>
            <a:ext cx="2165145" cy="1184960"/>
          </a:xfrm>
          <a:prstGeom prst="rect">
            <a:avLst/>
          </a:prstGeom>
          <a:solidFill>
            <a:schemeClr val="accent1">
              <a:alpha val="67318"/>
            </a:scheme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埋点</a:t>
            </a:r>
          </a:p>
        </p:txBody>
      </p:sp>
      <p:sp>
        <p:nvSpPr>
          <p:cNvPr id="978" name="线条"/>
          <p:cNvSpPr/>
          <p:nvPr/>
        </p:nvSpPr>
        <p:spPr>
          <a:xfrm>
            <a:off x="4589917" y="5828590"/>
            <a:ext cx="1" cy="680165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79" name="规则"/>
          <p:cNvSpPr/>
          <p:nvPr/>
        </p:nvSpPr>
        <p:spPr>
          <a:xfrm>
            <a:off x="3507345" y="8371742"/>
            <a:ext cx="2165145" cy="1184960"/>
          </a:xfrm>
          <a:prstGeom prst="rect">
            <a:avLst/>
          </a:prstGeom>
          <a:solidFill>
            <a:schemeClr val="accent1">
              <a:alpha val="67318"/>
            </a:scheme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规则</a:t>
            </a:r>
          </a:p>
        </p:txBody>
      </p:sp>
      <p:sp>
        <p:nvSpPr>
          <p:cNvPr id="980" name="线条"/>
          <p:cNvSpPr/>
          <p:nvPr/>
        </p:nvSpPr>
        <p:spPr>
          <a:xfrm>
            <a:off x="4589917" y="7641877"/>
            <a:ext cx="1" cy="680165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981" name="验证"/>
          <p:cNvSpPr/>
          <p:nvPr/>
        </p:nvSpPr>
        <p:spPr>
          <a:xfrm>
            <a:off x="3507345" y="10119528"/>
            <a:ext cx="2165145" cy="1184960"/>
          </a:xfrm>
          <a:prstGeom prst="rect">
            <a:avLst/>
          </a:prstGeom>
          <a:gradFill>
            <a:gsLst>
              <a:gs pos="0">
                <a:schemeClr val="accent2">
                  <a:hueOff val="-76423"/>
                  <a:satOff val="-1568"/>
                </a:schemeClr>
              </a:gs>
              <a:gs pos="100000">
                <a:schemeClr val="accent2">
                  <a:hueOff val="118681"/>
                  <a:satOff val="16623"/>
                  <a:lumOff val="-20784"/>
                </a:schemeClr>
              </a:gs>
            </a:gsLst>
            <a:lin ang="5400000"/>
          </a:gra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验证</a:t>
            </a:r>
          </a:p>
        </p:txBody>
      </p:sp>
      <p:sp>
        <p:nvSpPr>
          <p:cNvPr id="982" name="线条"/>
          <p:cNvSpPr/>
          <p:nvPr/>
        </p:nvSpPr>
        <p:spPr>
          <a:xfrm>
            <a:off x="4589917" y="9565885"/>
            <a:ext cx="1" cy="57150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cxnSp>
        <p:nvCxnSpPr>
          <p:cNvPr id="983" name="连接线"/>
          <p:cNvCxnSpPr>
            <a:stCxn id="985" idx="0"/>
            <a:endCxn id="975" idx="0"/>
          </p:cNvCxnSpPr>
          <p:nvPr/>
        </p:nvCxnSpPr>
        <p:spPr>
          <a:xfrm flipV="1">
            <a:off x="4539244" y="5248111"/>
            <a:ext cx="137216" cy="7041472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cxnSp>
        <p:nvCxnSpPr>
          <p:cNvPr id="984" name="连接线"/>
          <p:cNvCxnSpPr>
            <a:stCxn id="985" idx="0"/>
            <a:endCxn id="975" idx="0"/>
          </p:cNvCxnSpPr>
          <p:nvPr/>
        </p:nvCxnSpPr>
        <p:spPr>
          <a:xfrm flipV="1">
            <a:off x="4539244" y="5248111"/>
            <a:ext cx="137216" cy="7041472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sp>
        <p:nvSpPr>
          <p:cNvPr id="985" name="学习"/>
          <p:cNvSpPr/>
          <p:nvPr/>
        </p:nvSpPr>
        <p:spPr>
          <a:xfrm>
            <a:off x="3456672" y="11867314"/>
            <a:ext cx="2165145" cy="844538"/>
          </a:xfrm>
          <a:prstGeom prst="rect">
            <a:avLst/>
          </a:prstGeom>
          <a:solidFill>
            <a:schemeClr val="accent4">
              <a:hueOff val="-1395324"/>
              <a:satOff val="-3373"/>
              <a:lumOff val="-9849"/>
              <a:alpha val="63734"/>
            </a:scheme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学习</a:t>
            </a:r>
          </a:p>
        </p:txBody>
      </p:sp>
      <p:sp>
        <p:nvSpPr>
          <p:cNvPr id="986" name="线条"/>
          <p:cNvSpPr/>
          <p:nvPr/>
        </p:nvSpPr>
        <p:spPr>
          <a:xfrm>
            <a:off x="4513844" y="11330369"/>
            <a:ext cx="1" cy="57150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知识图谱—&gt;示例"/>
          <p:cNvSpPr txBox="1"/>
          <p:nvPr/>
        </p:nvSpPr>
        <p:spPr>
          <a:xfrm>
            <a:off x="736600" y="419099"/>
            <a:ext cx="20955000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知识图谱—&gt;示例</a:t>
            </a:r>
          </a:p>
        </p:txBody>
      </p:sp>
      <p:sp>
        <p:nvSpPr>
          <p:cNvPr id="989" name="矩形"/>
          <p:cNvSpPr/>
          <p:nvPr/>
        </p:nvSpPr>
        <p:spPr>
          <a:xfrm>
            <a:off x="27448696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0" name="矩形"/>
          <p:cNvSpPr/>
          <p:nvPr/>
        </p:nvSpPr>
        <p:spPr>
          <a:xfrm>
            <a:off x="29791654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991" name="矩形"/>
          <p:cNvSpPr/>
          <p:nvPr/>
        </p:nvSpPr>
        <p:spPr>
          <a:xfrm>
            <a:off x="32149467" y="2441495"/>
            <a:ext cx="2361508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9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37299" y="2607404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物品"/>
          <p:cNvSpPr txBox="1"/>
          <p:nvPr/>
        </p:nvSpPr>
        <p:spPr>
          <a:xfrm>
            <a:off x="28245013" y="3811999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994" name="Marterial"/>
          <p:cNvSpPr txBox="1"/>
          <p:nvPr/>
        </p:nvSpPr>
        <p:spPr>
          <a:xfrm>
            <a:off x="28052720" y="4386790"/>
            <a:ext cx="1234136" cy="4610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Marterial</a:t>
            </a:r>
          </a:p>
        </p:txBody>
      </p:sp>
      <p:pic>
        <p:nvPicPr>
          <p:cNvPr id="995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98321" y="2561106"/>
            <a:ext cx="13716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996" name="计费与结算"/>
          <p:cNvSpPr txBox="1"/>
          <p:nvPr/>
        </p:nvSpPr>
        <p:spPr>
          <a:xfrm>
            <a:off x="30101471" y="3837399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计费与结算</a:t>
            </a:r>
          </a:p>
        </p:txBody>
      </p:sp>
      <p:sp>
        <p:nvSpPr>
          <p:cNvPr id="997" name="Billing…"/>
          <p:cNvSpPr txBox="1"/>
          <p:nvPr/>
        </p:nvSpPr>
        <p:spPr>
          <a:xfrm>
            <a:off x="30382439" y="4465680"/>
            <a:ext cx="1271627" cy="119766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Billing</a:t>
            </a:r>
          </a:p>
          <a:p>
            <a:pPr algn="ctr" defTabSz="584200">
              <a:spcBef>
                <a:spcPts val="0"/>
              </a:spcBef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Payment</a:t>
            </a:r>
          </a:p>
        </p:txBody>
      </p:sp>
      <p:sp>
        <p:nvSpPr>
          <p:cNvPr id="998" name="运营"/>
          <p:cNvSpPr txBox="1"/>
          <p:nvPr/>
        </p:nvSpPr>
        <p:spPr>
          <a:xfrm>
            <a:off x="33011392" y="3811999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pic>
        <p:nvPicPr>
          <p:cNvPr id="999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40386" y="2567456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Enabling"/>
          <p:cNvSpPr txBox="1"/>
          <p:nvPr/>
        </p:nvSpPr>
        <p:spPr>
          <a:xfrm>
            <a:off x="34991445" y="4416979"/>
            <a:ext cx="1237794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Enabling</a:t>
            </a:r>
          </a:p>
        </p:txBody>
      </p:sp>
      <p:sp>
        <p:nvSpPr>
          <p:cNvPr id="1001" name="矩形"/>
          <p:cNvSpPr/>
          <p:nvPr/>
        </p:nvSpPr>
        <p:spPr>
          <a:xfrm>
            <a:off x="34515198" y="2441495"/>
            <a:ext cx="2146809" cy="7074479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02" name="Operate"/>
          <p:cNvSpPr txBox="1"/>
          <p:nvPr/>
        </p:nvSpPr>
        <p:spPr>
          <a:xfrm>
            <a:off x="32830476" y="4416979"/>
            <a:ext cx="1175920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Operate</a:t>
            </a:r>
          </a:p>
        </p:txBody>
      </p:sp>
      <p:pic>
        <p:nvPicPr>
          <p:cNvPr id="1003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919406" y="2575122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4" name="赋能"/>
          <p:cNvSpPr txBox="1"/>
          <p:nvPr/>
        </p:nvSpPr>
        <p:spPr>
          <a:xfrm>
            <a:off x="35140428" y="3790258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1005" name="矩形"/>
          <p:cNvSpPr/>
          <p:nvPr/>
        </p:nvSpPr>
        <p:spPr>
          <a:xfrm>
            <a:off x="762000" y="2332473"/>
            <a:ext cx="5828692" cy="5752027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1006" name="症状"/>
          <p:cNvSpPr/>
          <p:nvPr/>
        </p:nvSpPr>
        <p:spPr>
          <a:xfrm>
            <a:off x="1305031" y="3029501"/>
            <a:ext cx="1234137" cy="119766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症状</a:t>
            </a:r>
          </a:p>
        </p:txBody>
      </p:sp>
      <p:sp>
        <p:nvSpPr>
          <p:cNvPr id="1007" name="查体"/>
          <p:cNvSpPr/>
          <p:nvPr/>
        </p:nvSpPr>
        <p:spPr>
          <a:xfrm>
            <a:off x="1182005" y="6259170"/>
            <a:ext cx="1234136" cy="119766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查体</a:t>
            </a:r>
          </a:p>
        </p:txBody>
      </p:sp>
      <p:sp>
        <p:nvSpPr>
          <p:cNvPr id="1008" name="检查"/>
          <p:cNvSpPr/>
          <p:nvPr/>
        </p:nvSpPr>
        <p:spPr>
          <a:xfrm>
            <a:off x="4856132" y="3029501"/>
            <a:ext cx="1234136" cy="119766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检查</a:t>
            </a:r>
          </a:p>
        </p:txBody>
      </p:sp>
      <p:sp>
        <p:nvSpPr>
          <p:cNvPr id="1009" name="检验"/>
          <p:cNvSpPr/>
          <p:nvPr/>
        </p:nvSpPr>
        <p:spPr>
          <a:xfrm>
            <a:off x="4721826" y="6483013"/>
            <a:ext cx="1234136" cy="119766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检验</a:t>
            </a:r>
          </a:p>
        </p:txBody>
      </p:sp>
      <p:sp>
        <p:nvSpPr>
          <p:cNvPr id="1010" name="诊断"/>
          <p:cNvSpPr/>
          <p:nvPr/>
        </p:nvSpPr>
        <p:spPr>
          <a:xfrm>
            <a:off x="2969089" y="4723405"/>
            <a:ext cx="1592567" cy="1498857"/>
          </a:xfrm>
          <a:prstGeom prst="ellipse">
            <a:avLst/>
          </a:prstGeom>
          <a:solidFill>
            <a:schemeClr val="accent3">
              <a:hueOff val="1279411"/>
              <a:satOff val="-9468"/>
              <a:lumOff val="-1529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</a:t>
            </a:r>
          </a:p>
        </p:txBody>
      </p:sp>
      <p:sp>
        <p:nvSpPr>
          <p:cNvPr id="1011" name="线条"/>
          <p:cNvSpPr/>
          <p:nvPr/>
        </p:nvSpPr>
        <p:spPr>
          <a:xfrm>
            <a:off x="2371087" y="4056249"/>
            <a:ext cx="875790" cy="87579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12" name="线条"/>
          <p:cNvSpPr/>
          <p:nvPr/>
        </p:nvSpPr>
        <p:spPr>
          <a:xfrm flipH="1">
            <a:off x="4268842" y="4111284"/>
            <a:ext cx="765720" cy="76572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13" name="线条"/>
          <p:cNvSpPr/>
          <p:nvPr/>
        </p:nvSpPr>
        <p:spPr>
          <a:xfrm flipH="1" flipV="1">
            <a:off x="4143303" y="6054876"/>
            <a:ext cx="765721" cy="76572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14" name="线条"/>
          <p:cNvSpPr/>
          <p:nvPr/>
        </p:nvSpPr>
        <p:spPr>
          <a:xfrm flipV="1">
            <a:off x="2381647" y="6028390"/>
            <a:ext cx="767780" cy="450410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pic>
        <p:nvPicPr>
          <p:cNvPr id="101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299473" y="2998656"/>
            <a:ext cx="7643659" cy="4131708"/>
          </a:xfrm>
          <a:prstGeom prst="rect">
            <a:avLst/>
          </a:prstGeom>
          <a:ln w="12700">
            <a:solidFill>
              <a:srgbClr val="F3F7F5"/>
            </a:solidFill>
            <a:miter lim="400000"/>
          </a:ln>
        </p:spPr>
      </p:pic>
      <p:sp>
        <p:nvSpPr>
          <p:cNvPr id="1016" name="线条"/>
          <p:cNvSpPr/>
          <p:nvPr/>
        </p:nvSpPr>
        <p:spPr>
          <a:xfrm>
            <a:off x="6602600" y="5120163"/>
            <a:ext cx="684965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17" name="1.穷举症状"/>
          <p:cNvSpPr/>
          <p:nvPr/>
        </p:nvSpPr>
        <p:spPr>
          <a:xfrm>
            <a:off x="10782091" y="1468713"/>
            <a:ext cx="2819696" cy="1267856"/>
          </a:xfrm>
          <a:prstGeom prst="wedgeEllipseCallout">
            <a:avLst>
              <a:gd name="adj1" fmla="val -49482"/>
              <a:gd name="adj2" fmla="val 68437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1.</a:t>
            </a:r>
            <a:r>
              <a:rPr sz="2400"/>
              <a:t>穷举症状</a:t>
            </a:r>
          </a:p>
        </p:txBody>
      </p:sp>
      <p:pic>
        <p:nvPicPr>
          <p:cNvPr id="1018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4962711" y="4055188"/>
            <a:ext cx="8588336" cy="3063246"/>
          </a:xfrm>
          <a:prstGeom prst="rect">
            <a:avLst/>
          </a:prstGeom>
          <a:ln w="12700">
            <a:miter lim="400000"/>
          </a:ln>
        </p:spPr>
      </p:pic>
      <p:sp>
        <p:nvSpPr>
          <p:cNvPr id="1019" name="2. 穷举查体"/>
          <p:cNvSpPr/>
          <p:nvPr/>
        </p:nvSpPr>
        <p:spPr>
          <a:xfrm>
            <a:off x="18235113" y="2502369"/>
            <a:ext cx="2528490" cy="1267855"/>
          </a:xfrm>
          <a:prstGeom prst="wedgeEllipseCallout">
            <a:avLst>
              <a:gd name="adj1" fmla="val -26718"/>
              <a:gd name="adj2" fmla="val 72455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2. </a:t>
            </a:r>
            <a:r>
              <a:rPr sz="2400"/>
              <a:t>穷举查体</a:t>
            </a:r>
          </a:p>
        </p:txBody>
      </p:sp>
      <p:pic>
        <p:nvPicPr>
          <p:cNvPr id="1020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631216" y="7960148"/>
            <a:ext cx="7926222" cy="4432862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线条"/>
          <p:cNvSpPr/>
          <p:nvPr/>
        </p:nvSpPr>
        <p:spPr>
          <a:xfrm>
            <a:off x="19499427" y="7084297"/>
            <a:ext cx="1" cy="909823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22" name="3.穷举检查"/>
          <p:cNvSpPr/>
          <p:nvPr/>
        </p:nvSpPr>
        <p:spPr>
          <a:xfrm>
            <a:off x="12760951" y="6637805"/>
            <a:ext cx="2482665" cy="1348291"/>
          </a:xfrm>
          <a:prstGeom prst="wedgeEllipseCallout">
            <a:avLst>
              <a:gd name="adj1" fmla="val 70225"/>
              <a:gd name="adj2" fmla="val 52668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3.</a:t>
            </a:r>
            <a:r>
              <a:rPr sz="2400"/>
              <a:t>穷举检查</a:t>
            </a:r>
          </a:p>
        </p:txBody>
      </p:sp>
      <p:pic>
        <p:nvPicPr>
          <p:cNvPr id="1023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78874" y="9535965"/>
            <a:ext cx="13112369" cy="2897423"/>
          </a:xfrm>
          <a:prstGeom prst="rect">
            <a:avLst/>
          </a:prstGeom>
          <a:ln w="12700">
            <a:miter lim="400000"/>
          </a:ln>
        </p:spPr>
      </p:pic>
      <p:sp>
        <p:nvSpPr>
          <p:cNvPr id="1024" name="线条"/>
          <p:cNvSpPr/>
          <p:nvPr/>
        </p:nvSpPr>
        <p:spPr>
          <a:xfrm flipH="1">
            <a:off x="13851942" y="10738452"/>
            <a:ext cx="17653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25" name="4.合并规则"/>
          <p:cNvSpPr/>
          <p:nvPr/>
        </p:nvSpPr>
        <p:spPr>
          <a:xfrm>
            <a:off x="7306791" y="7809407"/>
            <a:ext cx="2482665" cy="1348291"/>
          </a:xfrm>
          <a:prstGeom prst="wedgeEllipseCallout">
            <a:avLst>
              <a:gd name="adj1" fmla="val 37605"/>
              <a:gd name="adj2" fmla="val 8061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4.合并规则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矩形"/>
          <p:cNvSpPr/>
          <p:nvPr/>
        </p:nvSpPr>
        <p:spPr>
          <a:xfrm>
            <a:off x="-62" y="12902"/>
            <a:ext cx="8115301" cy="69723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28" name="口罩"/>
          <p:cNvSpPr/>
          <p:nvPr/>
        </p:nvSpPr>
        <p:spPr>
          <a:xfrm>
            <a:off x="3311836" y="194705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29" name="矩形"/>
          <p:cNvSpPr/>
          <p:nvPr/>
        </p:nvSpPr>
        <p:spPr>
          <a:xfrm>
            <a:off x="8108950" y="12902"/>
            <a:ext cx="8115300" cy="69723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0" name="矩形"/>
          <p:cNvSpPr/>
          <p:nvPr/>
        </p:nvSpPr>
        <p:spPr>
          <a:xfrm>
            <a:off x="16224250" y="12902"/>
            <a:ext cx="8115300" cy="69723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1" name="矩形"/>
          <p:cNvSpPr/>
          <p:nvPr/>
        </p:nvSpPr>
        <p:spPr>
          <a:xfrm>
            <a:off x="-62" y="6980969"/>
            <a:ext cx="8115301" cy="6715258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2" name="矩形"/>
          <p:cNvSpPr/>
          <p:nvPr/>
        </p:nvSpPr>
        <p:spPr>
          <a:xfrm>
            <a:off x="8108950" y="6980969"/>
            <a:ext cx="8115300" cy="6715258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3" name="矩形"/>
          <p:cNvSpPr/>
          <p:nvPr/>
        </p:nvSpPr>
        <p:spPr>
          <a:xfrm>
            <a:off x="16224250" y="6980969"/>
            <a:ext cx="8115300" cy="6715258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4" name="设计动机"/>
          <p:cNvSpPr/>
          <p:nvPr/>
        </p:nvSpPr>
        <p:spPr>
          <a:xfrm>
            <a:off x="2566473" y="3620644"/>
            <a:ext cx="2599766" cy="75028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1035" name="扳手"/>
          <p:cNvSpPr/>
          <p:nvPr/>
        </p:nvSpPr>
        <p:spPr>
          <a:xfrm>
            <a:off x="12027206" y="1899222"/>
            <a:ext cx="278788" cy="1459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6" name="设计手段"/>
          <p:cNvSpPr/>
          <p:nvPr/>
        </p:nvSpPr>
        <p:spPr>
          <a:xfrm>
            <a:off x="10892118" y="3620644"/>
            <a:ext cx="2599765" cy="75028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1037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38" name="架构分解"/>
          <p:cNvSpPr/>
          <p:nvPr/>
        </p:nvSpPr>
        <p:spPr>
          <a:xfrm>
            <a:off x="19058218" y="3674071"/>
            <a:ext cx="2599765" cy="643429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1039" name="银行"/>
          <p:cNvSpPr/>
          <p:nvPr/>
        </p:nvSpPr>
        <p:spPr>
          <a:xfrm>
            <a:off x="3240506" y="8729326"/>
            <a:ext cx="1302500" cy="12357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0" name="中台能力"/>
          <p:cNvSpPr/>
          <p:nvPr/>
        </p:nvSpPr>
        <p:spPr>
          <a:xfrm>
            <a:off x="2566473" y="10264419"/>
            <a:ext cx="2599766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1041" name="箭头 5"/>
          <p:cNvSpPr/>
          <p:nvPr/>
        </p:nvSpPr>
        <p:spPr>
          <a:xfrm>
            <a:off x="11539708" y="8704293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2" name="废纸篓"/>
          <p:cNvSpPr/>
          <p:nvPr/>
        </p:nvSpPr>
        <p:spPr>
          <a:xfrm>
            <a:off x="19609265" y="8711067"/>
            <a:ext cx="941341" cy="14791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2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3" name="知识图谱"/>
          <p:cNvSpPr/>
          <p:nvPr/>
        </p:nvSpPr>
        <p:spPr>
          <a:xfrm>
            <a:off x="10337800" y="10355604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1044" name="基于中台驱动高血压患者入院诊疗建模流程"/>
          <p:cNvSpPr/>
          <p:nvPr/>
        </p:nvSpPr>
        <p:spPr>
          <a:xfrm>
            <a:off x="18134854" y="10228350"/>
            <a:ext cx="4765231" cy="1100838"/>
          </a:xfrm>
          <a:prstGeom prst="rect">
            <a:avLst/>
          </a:pr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建模流程—&gt;1.整体架构"/>
          <p:cNvSpPr txBox="1"/>
          <p:nvPr/>
        </p:nvSpPr>
        <p:spPr>
          <a:xfrm>
            <a:off x="780992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建模流程—&gt;1.整体架构</a:t>
            </a:r>
          </a:p>
        </p:txBody>
      </p:sp>
      <p:sp>
        <p:nvSpPr>
          <p:cNvPr id="1047" name="矩形"/>
          <p:cNvSpPr/>
          <p:nvPr/>
        </p:nvSpPr>
        <p:spPr>
          <a:xfrm>
            <a:off x="850842" y="2311400"/>
            <a:ext cx="16275166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8" name="矩形"/>
          <p:cNvSpPr/>
          <p:nvPr/>
        </p:nvSpPr>
        <p:spPr>
          <a:xfrm>
            <a:off x="17110132" y="2311400"/>
            <a:ext cx="6323446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49" name="住院"/>
          <p:cNvSpPr/>
          <p:nvPr/>
        </p:nvSpPr>
        <p:spPr>
          <a:xfrm>
            <a:off x="4237759" y="3861954"/>
            <a:ext cx="1653021" cy="1615037"/>
          </a:xfrm>
          <a:prstGeom prst="ellipse">
            <a:avLst/>
          </a:prstGeom>
          <a:solidFill>
            <a:schemeClr val="accent1">
              <a:alpha val="80284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住院</a:t>
            </a:r>
          </a:p>
        </p:txBody>
      </p:sp>
      <p:sp>
        <p:nvSpPr>
          <p:cNvPr id="1050" name="健康…"/>
          <p:cNvSpPr/>
          <p:nvPr/>
        </p:nvSpPr>
        <p:spPr>
          <a:xfrm>
            <a:off x="1157893" y="6604144"/>
            <a:ext cx="1653021" cy="1615037"/>
          </a:xfrm>
          <a:prstGeom prst="ellipse">
            <a:avLst/>
          </a:prstGeom>
          <a:solidFill>
            <a:schemeClr val="accent1">
              <a:alpha val="7999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健康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管理</a:t>
            </a:r>
          </a:p>
        </p:txBody>
      </p:sp>
      <p:sp>
        <p:nvSpPr>
          <p:cNvPr id="1051" name="健康…"/>
          <p:cNvSpPr/>
          <p:nvPr/>
        </p:nvSpPr>
        <p:spPr>
          <a:xfrm>
            <a:off x="4060420" y="9604634"/>
            <a:ext cx="1774650" cy="1615037"/>
          </a:xfrm>
          <a:prstGeom prst="ellipse">
            <a:avLst/>
          </a:prstGeom>
          <a:solidFill>
            <a:schemeClr val="accent1">
              <a:alpha val="79995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健康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服务</a:t>
            </a:r>
          </a:p>
        </p:txBody>
      </p:sp>
      <p:cxnSp>
        <p:nvCxnSpPr>
          <p:cNvPr id="1052" name="连接线"/>
          <p:cNvCxnSpPr>
            <a:stCxn id="1050" idx="0"/>
            <a:endCxn id="1049" idx="0"/>
          </p:cNvCxnSpPr>
          <p:nvPr/>
        </p:nvCxnSpPr>
        <p:spPr>
          <a:xfrm flipV="1">
            <a:off x="1984403" y="4669472"/>
            <a:ext cx="3079867" cy="2742191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sp>
        <p:nvSpPr>
          <p:cNvPr id="1079" name="连接线"/>
          <p:cNvSpPr/>
          <p:nvPr/>
        </p:nvSpPr>
        <p:spPr>
          <a:xfrm>
            <a:off x="2168563" y="8268258"/>
            <a:ext cx="1916024" cy="19562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21600"/>
                </a:moveTo>
                <a:cubicBezTo>
                  <a:pt x="11447" y="18149"/>
                  <a:pt x="4247" y="10949"/>
                  <a:pt x="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cxnSp>
        <p:nvCxnSpPr>
          <p:cNvPr id="1054" name="连接线"/>
          <p:cNvCxnSpPr>
            <a:stCxn id="1049" idx="0"/>
            <a:endCxn id="1056" idx="0"/>
          </p:cNvCxnSpPr>
          <p:nvPr/>
        </p:nvCxnSpPr>
        <p:spPr>
          <a:xfrm>
            <a:off x="5064269" y="4669472"/>
            <a:ext cx="2978699" cy="2742191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sp>
        <p:nvSpPr>
          <p:cNvPr id="1055" name="院内…"/>
          <p:cNvSpPr/>
          <p:nvPr/>
        </p:nvSpPr>
        <p:spPr>
          <a:xfrm>
            <a:off x="6429490" y="6903470"/>
            <a:ext cx="969243" cy="123574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院内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平台</a:t>
            </a:r>
          </a:p>
        </p:txBody>
      </p:sp>
      <p:sp>
        <p:nvSpPr>
          <p:cNvPr id="1056" name="银行"/>
          <p:cNvSpPr/>
          <p:nvPr/>
        </p:nvSpPr>
        <p:spPr>
          <a:xfrm>
            <a:off x="7391717" y="6793789"/>
            <a:ext cx="1302500" cy="1235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>
              <a:alpha val="7999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57" name="世界"/>
          <p:cNvSpPr/>
          <p:nvPr/>
        </p:nvSpPr>
        <p:spPr>
          <a:xfrm>
            <a:off x="9763297" y="680206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45" y="0"/>
                  <a:pt x="0" y="4845"/>
                  <a:pt x="0" y="10800"/>
                </a:cubicBezTo>
                <a:cubicBezTo>
                  <a:pt x="0" y="16755"/>
                  <a:pt x="4845" y="21600"/>
                  <a:pt x="10800" y="21600"/>
                </a:cubicBezTo>
                <a:cubicBezTo>
                  <a:pt x="16755" y="21600"/>
                  <a:pt x="21600" y="16755"/>
                  <a:pt x="21600" y="10800"/>
                </a:cubicBezTo>
                <a:cubicBezTo>
                  <a:pt x="21600" y="4845"/>
                  <a:pt x="16755" y="0"/>
                  <a:pt x="10800" y="0"/>
                </a:cubicBezTo>
                <a:close/>
                <a:moveTo>
                  <a:pt x="11993" y="938"/>
                </a:moveTo>
                <a:cubicBezTo>
                  <a:pt x="14122" y="1194"/>
                  <a:pt x="16044" y="2125"/>
                  <a:pt x="17542" y="3512"/>
                </a:cubicBezTo>
                <a:cubicBezTo>
                  <a:pt x="16898" y="4108"/>
                  <a:pt x="16188" y="4611"/>
                  <a:pt x="15429" y="5012"/>
                </a:cubicBezTo>
                <a:cubicBezTo>
                  <a:pt x="15343" y="4850"/>
                  <a:pt x="15255" y="4689"/>
                  <a:pt x="15162" y="4531"/>
                </a:cubicBezTo>
                <a:cubicBezTo>
                  <a:pt x="14347" y="3140"/>
                  <a:pt x="13267" y="1918"/>
                  <a:pt x="11993" y="938"/>
                </a:cubicBezTo>
                <a:close/>
                <a:moveTo>
                  <a:pt x="9560" y="943"/>
                </a:moveTo>
                <a:cubicBezTo>
                  <a:pt x="8289" y="1922"/>
                  <a:pt x="7211" y="3142"/>
                  <a:pt x="6397" y="4531"/>
                </a:cubicBezTo>
                <a:cubicBezTo>
                  <a:pt x="6308" y="4684"/>
                  <a:pt x="6222" y="4839"/>
                  <a:pt x="6139" y="4995"/>
                </a:cubicBezTo>
                <a:cubicBezTo>
                  <a:pt x="5392" y="4597"/>
                  <a:pt x="4693" y="4100"/>
                  <a:pt x="4058" y="3512"/>
                </a:cubicBezTo>
                <a:cubicBezTo>
                  <a:pt x="5545" y="2136"/>
                  <a:pt x="7450" y="1207"/>
                  <a:pt x="9560" y="943"/>
                </a:cubicBezTo>
                <a:close/>
                <a:moveTo>
                  <a:pt x="10366" y="1421"/>
                </a:moveTo>
                <a:lnTo>
                  <a:pt x="10366" y="6141"/>
                </a:lnTo>
                <a:cubicBezTo>
                  <a:pt x="9165" y="6090"/>
                  <a:pt x="8002" y="5827"/>
                  <a:pt x="6920" y="5368"/>
                </a:cubicBezTo>
                <a:cubicBezTo>
                  <a:pt x="6992" y="5234"/>
                  <a:pt x="7066" y="5100"/>
                  <a:pt x="7143" y="4968"/>
                </a:cubicBezTo>
                <a:cubicBezTo>
                  <a:pt x="7960" y="3575"/>
                  <a:pt x="9062" y="2365"/>
                  <a:pt x="10366" y="1421"/>
                </a:cubicBezTo>
                <a:close/>
                <a:moveTo>
                  <a:pt x="11234" y="1451"/>
                </a:moveTo>
                <a:cubicBezTo>
                  <a:pt x="12520" y="2391"/>
                  <a:pt x="13607" y="3589"/>
                  <a:pt x="14415" y="4968"/>
                </a:cubicBezTo>
                <a:cubicBezTo>
                  <a:pt x="14495" y="5104"/>
                  <a:pt x="14572" y="5244"/>
                  <a:pt x="14646" y="5383"/>
                </a:cubicBezTo>
                <a:cubicBezTo>
                  <a:pt x="13574" y="5833"/>
                  <a:pt x="12424" y="6090"/>
                  <a:pt x="11234" y="6141"/>
                </a:cubicBezTo>
                <a:lnTo>
                  <a:pt x="11234" y="1451"/>
                </a:lnTo>
                <a:close/>
                <a:moveTo>
                  <a:pt x="3448" y="4128"/>
                </a:moveTo>
                <a:cubicBezTo>
                  <a:pt x="4152" y="4783"/>
                  <a:pt x="4928" y="5335"/>
                  <a:pt x="5759" y="5775"/>
                </a:cubicBezTo>
                <a:cubicBezTo>
                  <a:pt x="5120" y="7219"/>
                  <a:pt x="4759" y="8779"/>
                  <a:pt x="4701" y="10368"/>
                </a:cubicBezTo>
                <a:lnTo>
                  <a:pt x="876" y="10368"/>
                </a:lnTo>
                <a:cubicBezTo>
                  <a:pt x="979" y="7972"/>
                  <a:pt x="1935" y="5793"/>
                  <a:pt x="3448" y="4128"/>
                </a:cubicBezTo>
                <a:close/>
                <a:moveTo>
                  <a:pt x="18152" y="4128"/>
                </a:moveTo>
                <a:cubicBezTo>
                  <a:pt x="19665" y="5793"/>
                  <a:pt x="20621" y="7972"/>
                  <a:pt x="20724" y="10368"/>
                </a:cubicBezTo>
                <a:lnTo>
                  <a:pt x="16858" y="10368"/>
                </a:lnTo>
                <a:cubicBezTo>
                  <a:pt x="16800" y="8785"/>
                  <a:pt x="16441" y="7231"/>
                  <a:pt x="15807" y="5792"/>
                </a:cubicBezTo>
                <a:cubicBezTo>
                  <a:pt x="16650" y="5349"/>
                  <a:pt x="17439" y="4792"/>
                  <a:pt x="18152" y="4128"/>
                </a:cubicBezTo>
                <a:close/>
                <a:moveTo>
                  <a:pt x="6541" y="6148"/>
                </a:moveTo>
                <a:cubicBezTo>
                  <a:pt x="7739" y="6662"/>
                  <a:pt x="9031" y="6956"/>
                  <a:pt x="10366" y="7008"/>
                </a:cubicBezTo>
                <a:lnTo>
                  <a:pt x="10366" y="10368"/>
                </a:lnTo>
                <a:lnTo>
                  <a:pt x="5569" y="10368"/>
                </a:lnTo>
                <a:cubicBezTo>
                  <a:pt x="5626" y="8908"/>
                  <a:pt x="5956" y="7475"/>
                  <a:pt x="6541" y="6148"/>
                </a:cubicBezTo>
                <a:close/>
                <a:moveTo>
                  <a:pt x="15024" y="6163"/>
                </a:moveTo>
                <a:cubicBezTo>
                  <a:pt x="15604" y="7486"/>
                  <a:pt x="15934" y="8914"/>
                  <a:pt x="15991" y="10368"/>
                </a:cubicBezTo>
                <a:lnTo>
                  <a:pt x="11234" y="10368"/>
                </a:lnTo>
                <a:lnTo>
                  <a:pt x="11234" y="7008"/>
                </a:lnTo>
                <a:cubicBezTo>
                  <a:pt x="12557" y="6956"/>
                  <a:pt x="13835" y="6668"/>
                  <a:pt x="15024" y="6163"/>
                </a:cubicBezTo>
                <a:close/>
                <a:moveTo>
                  <a:pt x="876" y="11234"/>
                </a:moveTo>
                <a:lnTo>
                  <a:pt x="4700" y="11234"/>
                </a:lnTo>
                <a:cubicBezTo>
                  <a:pt x="4753" y="12849"/>
                  <a:pt x="5119" y="14437"/>
                  <a:pt x="5773" y="15903"/>
                </a:cubicBezTo>
                <a:cubicBezTo>
                  <a:pt x="4953" y="16335"/>
                  <a:pt x="4185" y="16876"/>
                  <a:pt x="3488" y="17518"/>
                </a:cubicBezTo>
                <a:cubicBezTo>
                  <a:pt x="1952" y="15847"/>
                  <a:pt x="980" y="13652"/>
                  <a:pt x="876" y="11234"/>
                </a:cubicBezTo>
                <a:close/>
                <a:moveTo>
                  <a:pt x="5567" y="11234"/>
                </a:moveTo>
                <a:lnTo>
                  <a:pt x="10366" y="11234"/>
                </a:lnTo>
                <a:lnTo>
                  <a:pt x="10366" y="14676"/>
                </a:lnTo>
                <a:cubicBezTo>
                  <a:pt x="9036" y="14728"/>
                  <a:pt x="7749" y="15021"/>
                  <a:pt x="6554" y="15532"/>
                </a:cubicBezTo>
                <a:cubicBezTo>
                  <a:pt x="5955" y="14182"/>
                  <a:pt x="5619" y="12720"/>
                  <a:pt x="5567" y="11234"/>
                </a:cubicBezTo>
                <a:close/>
                <a:moveTo>
                  <a:pt x="11234" y="11234"/>
                </a:moveTo>
                <a:lnTo>
                  <a:pt x="15992" y="11234"/>
                </a:lnTo>
                <a:cubicBezTo>
                  <a:pt x="15940" y="12714"/>
                  <a:pt x="15605" y="14169"/>
                  <a:pt x="15010" y="15515"/>
                </a:cubicBezTo>
                <a:cubicBezTo>
                  <a:pt x="13825" y="15013"/>
                  <a:pt x="12552" y="14728"/>
                  <a:pt x="11234" y="14676"/>
                </a:cubicBezTo>
                <a:lnTo>
                  <a:pt x="11234" y="11234"/>
                </a:lnTo>
                <a:close/>
                <a:moveTo>
                  <a:pt x="16860" y="11234"/>
                </a:moveTo>
                <a:lnTo>
                  <a:pt x="20724" y="11234"/>
                </a:lnTo>
                <a:cubicBezTo>
                  <a:pt x="20620" y="13652"/>
                  <a:pt x="19648" y="15847"/>
                  <a:pt x="18112" y="17518"/>
                </a:cubicBezTo>
                <a:cubicBezTo>
                  <a:pt x="17406" y="16867"/>
                  <a:pt x="16627" y="16321"/>
                  <a:pt x="15795" y="15886"/>
                </a:cubicBezTo>
                <a:cubicBezTo>
                  <a:pt x="16444" y="14425"/>
                  <a:pt x="16807" y="12842"/>
                  <a:pt x="16860" y="11234"/>
                </a:cubicBezTo>
                <a:close/>
                <a:moveTo>
                  <a:pt x="10366" y="15544"/>
                </a:moveTo>
                <a:lnTo>
                  <a:pt x="10366" y="20226"/>
                </a:lnTo>
                <a:cubicBezTo>
                  <a:pt x="9026" y="19256"/>
                  <a:pt x="7899" y="18005"/>
                  <a:pt x="7077" y="16566"/>
                </a:cubicBezTo>
                <a:cubicBezTo>
                  <a:pt x="7029" y="16481"/>
                  <a:pt x="6982" y="16396"/>
                  <a:pt x="6936" y="16310"/>
                </a:cubicBezTo>
                <a:cubicBezTo>
                  <a:pt x="8013" y="15855"/>
                  <a:pt x="9170" y="15594"/>
                  <a:pt x="10366" y="15544"/>
                </a:cubicBezTo>
                <a:close/>
                <a:moveTo>
                  <a:pt x="11234" y="15544"/>
                </a:moveTo>
                <a:cubicBezTo>
                  <a:pt x="12418" y="15594"/>
                  <a:pt x="13563" y="15849"/>
                  <a:pt x="14631" y="16295"/>
                </a:cubicBezTo>
                <a:cubicBezTo>
                  <a:pt x="14582" y="16386"/>
                  <a:pt x="14532" y="16476"/>
                  <a:pt x="14480" y="16566"/>
                </a:cubicBezTo>
                <a:cubicBezTo>
                  <a:pt x="13667" y="17990"/>
                  <a:pt x="12556" y="19230"/>
                  <a:pt x="11234" y="20196"/>
                </a:cubicBezTo>
                <a:lnTo>
                  <a:pt x="11234" y="15544"/>
                </a:lnTo>
                <a:close/>
                <a:moveTo>
                  <a:pt x="15415" y="16666"/>
                </a:moveTo>
                <a:cubicBezTo>
                  <a:pt x="16162" y="17059"/>
                  <a:pt x="16861" y="17548"/>
                  <a:pt x="17498" y="18131"/>
                </a:cubicBezTo>
                <a:cubicBezTo>
                  <a:pt x="16023" y="19479"/>
                  <a:pt x="14143" y="20390"/>
                  <a:pt x="12062" y="20655"/>
                </a:cubicBezTo>
                <a:cubicBezTo>
                  <a:pt x="13343" y="19655"/>
                  <a:pt x="14426" y="18410"/>
                  <a:pt x="15233" y="16997"/>
                </a:cubicBezTo>
                <a:cubicBezTo>
                  <a:pt x="15295" y="16887"/>
                  <a:pt x="15356" y="16777"/>
                  <a:pt x="15415" y="16666"/>
                </a:cubicBezTo>
                <a:close/>
                <a:moveTo>
                  <a:pt x="6153" y="16683"/>
                </a:moveTo>
                <a:cubicBezTo>
                  <a:pt x="6209" y="16788"/>
                  <a:pt x="6267" y="16893"/>
                  <a:pt x="6326" y="16997"/>
                </a:cubicBezTo>
                <a:cubicBezTo>
                  <a:pt x="7132" y="18407"/>
                  <a:pt x="8212" y="19649"/>
                  <a:pt x="9489" y="20648"/>
                </a:cubicBezTo>
                <a:cubicBezTo>
                  <a:pt x="7428" y="20375"/>
                  <a:pt x="5565" y="19468"/>
                  <a:pt x="4102" y="18131"/>
                </a:cubicBezTo>
                <a:cubicBezTo>
                  <a:pt x="4730" y="17557"/>
                  <a:pt x="5418" y="17073"/>
                  <a:pt x="6153" y="16683"/>
                </a:cubicBez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58" name="线条"/>
          <p:cNvSpPr/>
          <p:nvPr/>
        </p:nvSpPr>
        <p:spPr>
          <a:xfrm>
            <a:off x="8741723" y="7449762"/>
            <a:ext cx="876243" cy="1"/>
          </a:xfrm>
          <a:prstGeom prst="line">
            <a:avLst/>
          </a:prstGeom>
          <a:ln w="38100">
            <a:solidFill>
              <a:schemeClr val="accent1"/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59" name="医…"/>
          <p:cNvSpPr/>
          <p:nvPr/>
        </p:nvSpPr>
        <p:spPr>
          <a:xfrm>
            <a:off x="11140530" y="6789768"/>
            <a:ext cx="597017" cy="14631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医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联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体</a:t>
            </a:r>
          </a:p>
        </p:txBody>
      </p:sp>
      <p:sp>
        <p:nvSpPr>
          <p:cNvPr id="1060" name="医疗十字"/>
          <p:cNvSpPr/>
          <p:nvPr/>
        </p:nvSpPr>
        <p:spPr>
          <a:xfrm>
            <a:off x="14700161" y="677666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8006" y="3400"/>
                </a:moveTo>
                <a:lnTo>
                  <a:pt x="13596" y="3400"/>
                </a:lnTo>
                <a:lnTo>
                  <a:pt x="13596" y="8006"/>
                </a:lnTo>
                <a:lnTo>
                  <a:pt x="18201" y="8006"/>
                </a:lnTo>
                <a:lnTo>
                  <a:pt x="18201" y="13595"/>
                </a:lnTo>
                <a:lnTo>
                  <a:pt x="13596" y="13595"/>
                </a:lnTo>
                <a:lnTo>
                  <a:pt x="13596" y="18201"/>
                </a:lnTo>
                <a:lnTo>
                  <a:pt x="8006" y="18201"/>
                </a:lnTo>
                <a:lnTo>
                  <a:pt x="8006" y="13595"/>
                </a:lnTo>
                <a:lnTo>
                  <a:pt x="3400" y="13595"/>
                </a:lnTo>
                <a:lnTo>
                  <a:pt x="3400" y="8006"/>
                </a:lnTo>
                <a:lnTo>
                  <a:pt x="8006" y="8006"/>
                </a:lnTo>
                <a:lnTo>
                  <a:pt x="8006" y="3400"/>
                </a:lnTo>
                <a:close/>
              </a:path>
            </a:pathLst>
          </a:custGeom>
          <a:solidFill>
            <a:schemeClr val="accent2">
              <a:hueOff val="159405"/>
              <a:satOff val="19882"/>
              <a:lumOff val="-2098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80" name="连接线"/>
          <p:cNvSpPr/>
          <p:nvPr/>
        </p:nvSpPr>
        <p:spPr>
          <a:xfrm>
            <a:off x="5806958" y="8093536"/>
            <a:ext cx="2200739" cy="21164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7057" y="10846"/>
                  <a:pt x="9857" y="18046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62" name="三甲医院"/>
          <p:cNvSpPr/>
          <p:nvPr/>
        </p:nvSpPr>
        <p:spPr>
          <a:xfrm>
            <a:off x="12158257" y="5250970"/>
            <a:ext cx="1653022" cy="573326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三甲医院</a:t>
            </a:r>
          </a:p>
        </p:txBody>
      </p:sp>
      <p:sp>
        <p:nvSpPr>
          <p:cNvPr id="1063" name="医疗十字"/>
          <p:cNvSpPr/>
          <p:nvPr/>
        </p:nvSpPr>
        <p:spPr>
          <a:xfrm>
            <a:off x="12212608" y="908257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8006" y="3400"/>
                </a:moveTo>
                <a:lnTo>
                  <a:pt x="13596" y="3400"/>
                </a:lnTo>
                <a:lnTo>
                  <a:pt x="13596" y="8006"/>
                </a:lnTo>
                <a:lnTo>
                  <a:pt x="18201" y="8006"/>
                </a:lnTo>
                <a:lnTo>
                  <a:pt x="18201" y="13595"/>
                </a:lnTo>
                <a:lnTo>
                  <a:pt x="13596" y="13595"/>
                </a:lnTo>
                <a:lnTo>
                  <a:pt x="13596" y="18201"/>
                </a:lnTo>
                <a:lnTo>
                  <a:pt x="8006" y="18201"/>
                </a:lnTo>
                <a:lnTo>
                  <a:pt x="8006" y="13595"/>
                </a:lnTo>
                <a:lnTo>
                  <a:pt x="3400" y="13595"/>
                </a:lnTo>
                <a:lnTo>
                  <a:pt x="3400" y="8006"/>
                </a:lnTo>
                <a:lnTo>
                  <a:pt x="8006" y="8006"/>
                </a:lnTo>
                <a:lnTo>
                  <a:pt x="8006" y="3400"/>
                </a:lnTo>
                <a:close/>
              </a:path>
            </a:pathLst>
          </a:custGeom>
          <a:solidFill>
            <a:schemeClr val="accent3">
              <a:hueOff val="1279411"/>
              <a:satOff val="-9468"/>
              <a:lumOff val="-1529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64" name="二甲…"/>
          <p:cNvSpPr/>
          <p:nvPr/>
        </p:nvSpPr>
        <p:spPr>
          <a:xfrm>
            <a:off x="15980867" y="6741055"/>
            <a:ext cx="876243" cy="1341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二甲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医院</a:t>
            </a:r>
          </a:p>
        </p:txBody>
      </p:sp>
      <p:sp>
        <p:nvSpPr>
          <p:cNvPr id="1065" name="医疗十字"/>
          <p:cNvSpPr/>
          <p:nvPr/>
        </p:nvSpPr>
        <p:spPr>
          <a:xfrm>
            <a:off x="12276108" y="397097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close/>
                <a:moveTo>
                  <a:pt x="8006" y="3400"/>
                </a:moveTo>
                <a:lnTo>
                  <a:pt x="13596" y="3400"/>
                </a:lnTo>
                <a:lnTo>
                  <a:pt x="13596" y="8006"/>
                </a:lnTo>
                <a:lnTo>
                  <a:pt x="18201" y="8006"/>
                </a:lnTo>
                <a:lnTo>
                  <a:pt x="18201" y="13595"/>
                </a:lnTo>
                <a:lnTo>
                  <a:pt x="13596" y="13595"/>
                </a:lnTo>
                <a:lnTo>
                  <a:pt x="13596" y="18201"/>
                </a:lnTo>
                <a:lnTo>
                  <a:pt x="8006" y="18201"/>
                </a:lnTo>
                <a:lnTo>
                  <a:pt x="8006" y="13595"/>
                </a:lnTo>
                <a:lnTo>
                  <a:pt x="3400" y="13595"/>
                </a:lnTo>
                <a:lnTo>
                  <a:pt x="3400" y="8006"/>
                </a:lnTo>
                <a:lnTo>
                  <a:pt x="8006" y="8006"/>
                </a:lnTo>
                <a:lnTo>
                  <a:pt x="8006" y="3400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066" name="社区中心（1…n）"/>
          <p:cNvSpPr/>
          <p:nvPr/>
        </p:nvSpPr>
        <p:spPr>
          <a:xfrm>
            <a:off x="11260291" y="10395653"/>
            <a:ext cx="3301634" cy="57332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社区中心（1…n）</a:t>
            </a:r>
          </a:p>
        </p:txBody>
      </p:sp>
      <p:sp>
        <p:nvSpPr>
          <p:cNvPr id="1081" name="连接线"/>
          <p:cNvSpPr/>
          <p:nvPr/>
        </p:nvSpPr>
        <p:spPr>
          <a:xfrm>
            <a:off x="10464592" y="4861078"/>
            <a:ext cx="1761795" cy="1944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2313" y="11258"/>
                  <a:pt x="9513" y="4058"/>
                  <a:pt x="21600" y="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cxnSp>
        <p:nvCxnSpPr>
          <p:cNvPr id="1068" name="连接线"/>
          <p:cNvCxnSpPr>
            <a:stCxn id="1063" idx="0"/>
            <a:endCxn id="1057" idx="0"/>
          </p:cNvCxnSpPr>
          <p:nvPr/>
        </p:nvCxnSpPr>
        <p:spPr>
          <a:xfrm flipH="1" flipV="1">
            <a:off x="10398297" y="7437062"/>
            <a:ext cx="2449312" cy="2280517"/>
          </a:xfrm>
          <a:prstGeom prst="straightConnector1">
            <a:avLst/>
          </a:prstGeom>
          <a:ln w="25400">
            <a:solidFill>
              <a:schemeClr val="accent1"/>
            </a:solidFill>
            <a:miter lim="400000"/>
          </a:ln>
        </p:spPr>
      </p:cxnSp>
      <p:sp>
        <p:nvSpPr>
          <p:cNvPr id="1082" name="连接线"/>
          <p:cNvSpPr/>
          <p:nvPr/>
        </p:nvSpPr>
        <p:spPr>
          <a:xfrm>
            <a:off x="13527789" y="4771486"/>
            <a:ext cx="1748880" cy="2007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12203" y="4217"/>
                  <a:pt x="19403" y="11417"/>
                  <a:pt x="2160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83" name="连接线"/>
          <p:cNvSpPr/>
          <p:nvPr/>
        </p:nvSpPr>
        <p:spPr>
          <a:xfrm>
            <a:off x="13482039" y="8108515"/>
            <a:ext cx="1803609" cy="15819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cubicBezTo>
                  <a:pt x="17537" y="12620"/>
                  <a:pt x="10337" y="19820"/>
                  <a:pt x="0" y="21600"/>
                </a:cubicBezTo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/>
          <a:lstStyle/>
          <a:p>
            <a:pPr/>
          </a:p>
        </p:txBody>
      </p:sp>
      <p:sp>
        <p:nvSpPr>
          <p:cNvPr id="1071" name="项目目标"/>
          <p:cNvSpPr/>
          <p:nvPr/>
        </p:nvSpPr>
        <p:spPr>
          <a:xfrm>
            <a:off x="18932776" y="3004311"/>
            <a:ext cx="2125152" cy="75059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项目目标</a:t>
            </a:r>
          </a:p>
        </p:txBody>
      </p:sp>
      <p:sp>
        <p:nvSpPr>
          <p:cNvPr id="1072" name="1. 验证中台架构模式设计可行性."/>
          <p:cNvSpPr/>
          <p:nvPr/>
        </p:nvSpPr>
        <p:spPr>
          <a:xfrm>
            <a:off x="17388964" y="3692881"/>
            <a:ext cx="5356206" cy="748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验证中台架构模式设计可行性.</a:t>
            </a:r>
          </a:p>
        </p:txBody>
      </p:sp>
      <p:sp>
        <p:nvSpPr>
          <p:cNvPr id="1073" name="2. 验证FHIR数据标准驱动设计的…"/>
          <p:cNvSpPr/>
          <p:nvPr/>
        </p:nvSpPr>
        <p:spPr>
          <a:xfrm>
            <a:off x="17388964" y="4514456"/>
            <a:ext cx="5356206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验证FHIR数据标准驱动设计的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可行性.</a:t>
            </a:r>
          </a:p>
        </p:txBody>
      </p:sp>
      <p:sp>
        <p:nvSpPr>
          <p:cNvPr id="1074" name="主要流程"/>
          <p:cNvSpPr/>
          <p:nvPr/>
        </p:nvSpPr>
        <p:spPr>
          <a:xfrm>
            <a:off x="18951998" y="8603463"/>
            <a:ext cx="2125152" cy="7482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主要流程</a:t>
            </a:r>
          </a:p>
        </p:txBody>
      </p:sp>
      <p:sp>
        <p:nvSpPr>
          <p:cNvPr id="1075" name="1. 在医联体内,实现居民健康数据…"/>
          <p:cNvSpPr/>
          <p:nvPr/>
        </p:nvSpPr>
        <p:spPr>
          <a:xfrm>
            <a:off x="17447876" y="9339365"/>
            <a:ext cx="5356205" cy="1235747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 在医联体内,实现居民健康数据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共享,医疗资源调配优化.</a:t>
            </a:r>
          </a:p>
        </p:txBody>
      </p:sp>
      <p:sp>
        <p:nvSpPr>
          <p:cNvPr id="1076" name="2. 病人在生命周期内就诊,以居民…"/>
          <p:cNvSpPr/>
          <p:nvPr/>
        </p:nvSpPr>
        <p:spPr>
          <a:xfrm>
            <a:off x="17321221" y="10374115"/>
            <a:ext cx="5609513" cy="1763135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病人在生命周期内就诊,以居民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出院数据为指标,建立更新档案,对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居民入院后康复,监测数据进行归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档,存储,分析.</a:t>
            </a:r>
          </a:p>
        </p:txBody>
      </p:sp>
      <p:sp>
        <p:nvSpPr>
          <p:cNvPr id="1077" name="3.  数据中台对核心服务点监控,实…"/>
          <p:cNvSpPr/>
          <p:nvPr/>
        </p:nvSpPr>
        <p:spPr>
          <a:xfrm>
            <a:off x="17428652" y="5616518"/>
            <a:ext cx="5356205" cy="14631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  数据中台对核心服务点监控,实      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现针对居民(糖尿病,高血压)可 </a:t>
            </a:r>
          </a:p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能出现的并发症进行健康教育. </a:t>
            </a:r>
          </a:p>
        </p:txBody>
      </p:sp>
      <p:sp>
        <p:nvSpPr>
          <p:cNvPr id="1078" name="4.  技术中台实现微服务架构驱动."/>
          <p:cNvSpPr/>
          <p:nvPr/>
        </p:nvSpPr>
        <p:spPr>
          <a:xfrm>
            <a:off x="17428652" y="7037555"/>
            <a:ext cx="5356205" cy="748214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4.  技术中台实现微服务架构驱动.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矩形"/>
          <p:cNvSpPr/>
          <p:nvPr/>
        </p:nvSpPr>
        <p:spPr>
          <a:xfrm>
            <a:off x="762000" y="2336800"/>
            <a:ext cx="11539998" cy="11125907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1086" name="矩形"/>
          <p:cNvSpPr/>
          <p:nvPr/>
        </p:nvSpPr>
        <p:spPr>
          <a:xfrm>
            <a:off x="12303596" y="2336800"/>
            <a:ext cx="11151480" cy="11125907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1087" name="建模流程"/>
          <p:cNvSpPr txBox="1"/>
          <p:nvPr/>
        </p:nvSpPr>
        <p:spPr>
          <a:xfrm>
            <a:off x="617225" y="2413615"/>
            <a:ext cx="11829547" cy="114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b="1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                               </a:t>
            </a:r>
            <a:r>
              <a:rPr sz="3500"/>
              <a:t>建模流程</a:t>
            </a:r>
            <a:endParaRPr sz="3500"/>
          </a:p>
          <a:p>
            <a:pPr defTabSz="584200">
              <a:spcBef>
                <a:spcPts val="0"/>
              </a:spcBef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  </a:t>
            </a:r>
          </a:p>
        </p:txBody>
      </p:sp>
      <p:sp>
        <p:nvSpPr>
          <p:cNvPr id="1088" name="建模流程—&gt;2.流程分析"/>
          <p:cNvSpPr txBox="1"/>
          <p:nvPr/>
        </p:nvSpPr>
        <p:spPr>
          <a:xfrm>
            <a:off x="780558" y="22883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建模流程—&gt;2.流程分析</a:t>
            </a:r>
          </a:p>
        </p:txBody>
      </p:sp>
      <p:sp>
        <p:nvSpPr>
          <p:cNvPr id="1089" name="流程分解"/>
          <p:cNvSpPr txBox="1"/>
          <p:nvPr/>
        </p:nvSpPr>
        <p:spPr>
          <a:xfrm>
            <a:off x="12300763" y="2590953"/>
            <a:ext cx="11829548" cy="114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b="1" sz="3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                               </a:t>
            </a:r>
            <a:r>
              <a:rPr sz="3500"/>
              <a:t>流程分解</a:t>
            </a:r>
            <a:endParaRPr sz="3500"/>
          </a:p>
          <a:p>
            <a:pPr defTabSz="584200">
              <a:spcBef>
                <a:spcPts val="0"/>
              </a:spcBef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  </a:t>
            </a:r>
          </a:p>
        </p:txBody>
      </p:sp>
      <p:sp>
        <p:nvSpPr>
          <p:cNvPr id="1090" name="线条"/>
          <p:cNvSpPr/>
          <p:nvPr/>
        </p:nvSpPr>
        <p:spPr>
          <a:xfrm>
            <a:off x="15024610" y="4247998"/>
            <a:ext cx="5243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91" name="1.全域抽象共有域"/>
          <p:cNvSpPr/>
          <p:nvPr/>
        </p:nvSpPr>
        <p:spPr>
          <a:xfrm>
            <a:off x="12627855" y="3833515"/>
            <a:ext cx="2375435" cy="861407"/>
          </a:xfrm>
          <a:prstGeom prst="rect">
            <a:avLst/>
          </a:prstGeom>
          <a:solidFill>
            <a:srgbClr val="FF2600">
              <a:alpha val="52729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1.全域抽象共有域</a:t>
            </a:r>
          </a:p>
        </p:txBody>
      </p:sp>
      <p:sp>
        <p:nvSpPr>
          <p:cNvPr id="1092" name="2. 根据fhir规则模板修改和扩充&lt;就诊&gt;&lt;临床&gt;流程."/>
          <p:cNvSpPr/>
          <p:nvPr/>
        </p:nvSpPr>
        <p:spPr>
          <a:xfrm>
            <a:off x="15534219" y="3833515"/>
            <a:ext cx="3407226" cy="861407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 根据fhir规则模板</a:t>
            </a:r>
            <a:r>
              <a:rPr>
                <a:solidFill>
                  <a:srgbClr val="FFFFFF"/>
                </a:solidFill>
              </a:rPr>
              <a:t>修改</a:t>
            </a:r>
            <a:r>
              <a:t>和</a:t>
            </a:r>
            <a:r>
              <a:rPr>
                <a:solidFill>
                  <a:srgbClr val="FFFFFF"/>
                </a:solidFill>
              </a:rPr>
              <a:t>扩充&lt;就诊&gt;&lt;临床&gt;</a:t>
            </a:r>
            <a:r>
              <a:t>流程.</a:t>
            </a:r>
          </a:p>
        </p:txBody>
      </p:sp>
      <p:sp>
        <p:nvSpPr>
          <p:cNvPr id="1093" name="4. 每个场景根据fhir模版查找对应的资源oid."/>
          <p:cNvSpPr/>
          <p:nvPr/>
        </p:nvSpPr>
        <p:spPr>
          <a:xfrm>
            <a:off x="19497775" y="5079187"/>
            <a:ext cx="3722819" cy="1151577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4. 每个场景根据fhir模版查找对应的资源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oid</a:t>
            </a:r>
            <a:r>
              <a:rPr b="1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094" name="线条"/>
          <p:cNvSpPr/>
          <p:nvPr/>
        </p:nvSpPr>
        <p:spPr>
          <a:xfrm>
            <a:off x="18941290" y="4247998"/>
            <a:ext cx="5243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95" name="线条"/>
          <p:cNvSpPr/>
          <p:nvPr/>
        </p:nvSpPr>
        <p:spPr>
          <a:xfrm>
            <a:off x="21132577" y="4717178"/>
            <a:ext cx="1" cy="36561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96" name="5.根据oid标化糖尿病,高血压规则的知识图谱,录入到知识域."/>
          <p:cNvSpPr/>
          <p:nvPr/>
        </p:nvSpPr>
        <p:spPr>
          <a:xfrm>
            <a:off x="15534219" y="5095674"/>
            <a:ext cx="3407226" cy="1131406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5.根据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oid</a:t>
            </a:r>
            <a:r>
              <a:t>标化糖尿病,高血压规则</a:t>
            </a:r>
            <a:r>
              <a:rPr>
                <a:solidFill>
                  <a:srgbClr val="FFFFFF"/>
                </a:solidFill>
              </a:rPr>
              <a:t>的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知识图谱</a:t>
            </a:r>
            <a:r>
              <a:rPr b="1">
                <a:solidFill>
                  <a:srgbClr val="FFFFFF"/>
                </a:solidFill>
              </a:rPr>
              <a:t>,</a:t>
            </a:r>
            <a:r>
              <a:rPr>
                <a:solidFill>
                  <a:srgbClr val="FFFFFF"/>
                </a:solidFill>
              </a:rPr>
              <a:t>录入到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知识域</a:t>
            </a:r>
            <a:r>
              <a:rPr b="1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097" name="线条"/>
          <p:cNvSpPr/>
          <p:nvPr/>
        </p:nvSpPr>
        <p:spPr>
          <a:xfrm flipH="1">
            <a:off x="18941290" y="5661377"/>
            <a:ext cx="5243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98" name="线条"/>
          <p:cNvSpPr/>
          <p:nvPr/>
        </p:nvSpPr>
        <p:spPr>
          <a:xfrm>
            <a:off x="17211694" y="6233646"/>
            <a:ext cx="1" cy="416286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099" name="3.根据实际业务修改和扩充就诊,临床域的事件序列."/>
          <p:cNvSpPr/>
          <p:nvPr/>
        </p:nvSpPr>
        <p:spPr>
          <a:xfrm>
            <a:off x="19428964" y="3814059"/>
            <a:ext cx="3860443" cy="900320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3.根据实际业务</a:t>
            </a:r>
            <a:r>
              <a:rPr>
                <a:solidFill>
                  <a:srgbClr val="FFFFFF"/>
                </a:solidFill>
              </a:rPr>
              <a:t>修改和扩充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就诊,临床</a:t>
            </a:r>
            <a:r>
              <a:t>域的事件序列.</a:t>
            </a:r>
          </a:p>
        </p:txBody>
      </p:sp>
      <p:sp>
        <p:nvSpPr>
          <p:cNvPr id="1100" name="就诊,临床"/>
          <p:cNvSpPr/>
          <p:nvPr/>
        </p:nvSpPr>
        <p:spPr>
          <a:xfrm>
            <a:off x="13814465" y="2523243"/>
            <a:ext cx="2281766" cy="948480"/>
          </a:xfrm>
          <a:prstGeom prst="wedgeEllipseCallout">
            <a:avLst>
              <a:gd name="adj1" fmla="val 50043"/>
              <a:gd name="adj2" fmla="val 84893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就诊,临床</a:t>
            </a:r>
          </a:p>
        </p:txBody>
      </p:sp>
      <p:sp>
        <p:nvSpPr>
          <p:cNvPr id="1101" name="7.根据fhir封装每个oid为resful格式的微服务."/>
          <p:cNvSpPr/>
          <p:nvPr/>
        </p:nvSpPr>
        <p:spPr>
          <a:xfrm>
            <a:off x="15534219" y="8034726"/>
            <a:ext cx="3407226" cy="861407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7.根据fhir封装</a:t>
            </a:r>
            <a:r>
              <a:rPr>
                <a:solidFill>
                  <a:srgbClr val="FFFFFF"/>
                </a:solidFill>
              </a:rPr>
              <a:t>每个</a:t>
            </a:r>
            <a:r>
              <a:rPr b="1">
                <a:solidFill>
                  <a:srgbClr val="FFFFFF"/>
                </a:solidFill>
              </a:rPr>
              <a:t>oid</a:t>
            </a:r>
            <a:r>
              <a:t>为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resful格式的微服务.</a:t>
            </a:r>
          </a:p>
        </p:txBody>
      </p:sp>
      <p:sp>
        <p:nvSpPr>
          <p:cNvPr id="1102" name="人,就诊,临床,记录,知识,护理与执行,物品,计费与结算,运营,赋能."/>
          <p:cNvSpPr/>
          <p:nvPr/>
        </p:nvSpPr>
        <p:spPr>
          <a:xfrm>
            <a:off x="12484000" y="5159540"/>
            <a:ext cx="2868160" cy="1683406"/>
          </a:xfrm>
          <a:prstGeom prst="wedgeEllipseCallout">
            <a:avLst>
              <a:gd name="adj1" fmla="val 9364"/>
              <a:gd name="adj2" fmla="val -7564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人,就诊,临床,记录,知识,护理与执行,物品,计费与结算,运营,赋能.</a:t>
            </a:r>
          </a:p>
        </p:txBody>
      </p:sp>
      <p:sp>
        <p:nvSpPr>
          <p:cNvPr id="1103" name="人,就诊,临床,物品,记录,知识"/>
          <p:cNvSpPr/>
          <p:nvPr/>
        </p:nvSpPr>
        <p:spPr>
          <a:xfrm>
            <a:off x="19649248" y="6472498"/>
            <a:ext cx="3419881" cy="1231516"/>
          </a:xfrm>
          <a:prstGeom prst="wedgeEllipseCallout">
            <a:avLst>
              <a:gd name="adj1" fmla="val -21748"/>
              <a:gd name="adj2" fmla="val -69348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人,就诊,临床,物品,记录,知识</a:t>
            </a:r>
          </a:p>
        </p:txBody>
      </p:sp>
      <p:sp>
        <p:nvSpPr>
          <p:cNvPr id="1104" name="就诊:挂号,医疗资源…"/>
          <p:cNvSpPr/>
          <p:nvPr/>
        </p:nvSpPr>
        <p:spPr>
          <a:xfrm>
            <a:off x="19226913" y="1787352"/>
            <a:ext cx="4264676" cy="1465426"/>
          </a:xfrm>
          <a:prstGeom prst="wedgeEllipseCallout">
            <a:avLst>
              <a:gd name="adj1" fmla="val 31342"/>
              <a:gd name="adj2" fmla="val 87983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就诊:挂号,医疗资源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   临床:诊断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记录:病例文书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</a:t>
            </a:r>
          </a:p>
        </p:txBody>
      </p:sp>
      <p:sp>
        <p:nvSpPr>
          <p:cNvPr id="1105" name="6.根据知识图谱定义赋能 域的闭环簇."/>
          <p:cNvSpPr/>
          <p:nvPr/>
        </p:nvSpPr>
        <p:spPr>
          <a:xfrm>
            <a:off x="15546919" y="6649494"/>
            <a:ext cx="3407226" cy="908040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6</a:t>
            </a:r>
            <a:r>
              <a:rPr b="1">
                <a:solidFill>
                  <a:srgbClr val="FFFFFF"/>
                </a:solidFill>
              </a:rPr>
              <a:t>.</a:t>
            </a:r>
            <a:r>
              <a:rPr>
                <a:solidFill>
                  <a:srgbClr val="FFFFFF"/>
                </a:solidFill>
              </a:rPr>
              <a:t>根据知识图谱定义赋能 域的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闭环簇</a:t>
            </a:r>
            <a:r>
              <a:rPr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1106" name="线条"/>
          <p:cNvSpPr/>
          <p:nvPr/>
        </p:nvSpPr>
        <p:spPr>
          <a:xfrm>
            <a:off x="17211694" y="7587695"/>
            <a:ext cx="1" cy="41628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07" name="8.根据每个事件的模板流程编排相关资源的微服务的事件序列."/>
          <p:cNvSpPr/>
          <p:nvPr/>
        </p:nvSpPr>
        <p:spPr>
          <a:xfrm>
            <a:off x="15546919" y="9364595"/>
            <a:ext cx="3407226" cy="1126474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8.根据每个事件的模板流程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编排</a:t>
            </a:r>
            <a:r>
              <a:t>相关资源的微服务的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事件序列</a:t>
            </a:r>
            <a:r>
              <a:t>.</a:t>
            </a:r>
          </a:p>
        </p:txBody>
      </p:sp>
      <p:sp>
        <p:nvSpPr>
          <p:cNvPr id="1108" name="线条"/>
          <p:cNvSpPr/>
          <p:nvPr/>
        </p:nvSpPr>
        <p:spPr>
          <a:xfrm>
            <a:off x="17199732" y="8922222"/>
            <a:ext cx="1" cy="41628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09" name="画像,主题…"/>
          <p:cNvSpPr/>
          <p:nvPr/>
        </p:nvSpPr>
        <p:spPr>
          <a:xfrm>
            <a:off x="12568990" y="7259990"/>
            <a:ext cx="2281766" cy="1248828"/>
          </a:xfrm>
          <a:prstGeom prst="wedgeEllipseCallout">
            <a:avLst>
              <a:gd name="adj1" fmla="val 82861"/>
              <a:gd name="adj2" fmla="val -5244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画像,主题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b="1" cap="all" sz="19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监测.</a:t>
            </a:r>
          </a:p>
        </p:txBody>
      </p:sp>
      <p:sp>
        <p:nvSpPr>
          <p:cNvPr id="1110" name="9.根据闭环簇反向定义事件序列的服务触点."/>
          <p:cNvSpPr/>
          <p:nvPr/>
        </p:nvSpPr>
        <p:spPr>
          <a:xfrm>
            <a:off x="19503172" y="9369375"/>
            <a:ext cx="3407226" cy="1091514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9.根据闭环簇反向定义事件序列的</a:t>
            </a:r>
            <a:r>
              <a:rPr b="1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服务触点.</a:t>
            </a:r>
          </a:p>
        </p:txBody>
      </p:sp>
      <p:sp>
        <p:nvSpPr>
          <p:cNvPr id="1111" name="线条"/>
          <p:cNvSpPr/>
          <p:nvPr/>
        </p:nvSpPr>
        <p:spPr>
          <a:xfrm>
            <a:off x="21132576" y="10457679"/>
            <a:ext cx="1" cy="41628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12" name="线条"/>
          <p:cNvSpPr/>
          <p:nvPr/>
        </p:nvSpPr>
        <p:spPr>
          <a:xfrm>
            <a:off x="18941290" y="9915132"/>
            <a:ext cx="5243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13" name="10.根据场景编排事件序列，进行场景组合和闭环赋能。"/>
          <p:cNvSpPr/>
          <p:nvPr/>
        </p:nvSpPr>
        <p:spPr>
          <a:xfrm>
            <a:off x="19517864" y="10906089"/>
            <a:ext cx="3407226" cy="1091514"/>
          </a:xfrm>
          <a:prstGeom prst="rect">
            <a:avLst/>
          </a:prstGeom>
          <a:solidFill>
            <a:srgbClr val="FFFB00">
              <a:alpha val="48945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10.根据场景编排事件序列，进行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场景组合</a:t>
            </a:r>
            <a:r>
              <a:t>和闭环赋能。</a:t>
            </a:r>
          </a:p>
        </p:txBody>
      </p:sp>
      <p:sp>
        <p:nvSpPr>
          <p:cNvPr id="1114" name="11.进行应用组合."/>
          <p:cNvSpPr/>
          <p:nvPr/>
        </p:nvSpPr>
        <p:spPr>
          <a:xfrm>
            <a:off x="15554786" y="10936943"/>
            <a:ext cx="3407226" cy="1091514"/>
          </a:xfrm>
          <a:prstGeom prst="rect">
            <a:avLst/>
          </a:prstGeom>
          <a:solidFill>
            <a:srgbClr val="FFFB00">
              <a:alpha val="48945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b="1"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11.进行应用组合.</a:t>
            </a:r>
          </a:p>
        </p:txBody>
      </p:sp>
      <p:sp>
        <p:nvSpPr>
          <p:cNvPr id="1115" name="线条"/>
          <p:cNvSpPr/>
          <p:nvPr/>
        </p:nvSpPr>
        <p:spPr>
          <a:xfrm flipH="1">
            <a:off x="18941290" y="11471792"/>
            <a:ext cx="524314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grpSp>
        <p:nvGrpSpPr>
          <p:cNvPr id="1124" name="成组"/>
          <p:cNvGrpSpPr/>
          <p:nvPr/>
        </p:nvGrpSpPr>
        <p:grpSpPr>
          <a:xfrm>
            <a:off x="1472584" y="3612447"/>
            <a:ext cx="4338793" cy="3793061"/>
            <a:chOff x="0" y="0"/>
            <a:chExt cx="4338792" cy="3793059"/>
          </a:xfrm>
        </p:grpSpPr>
        <p:sp>
          <p:nvSpPr>
            <p:cNvPr id="1116" name="业务架构(领域建模)"/>
            <p:cNvSpPr/>
            <p:nvPr/>
          </p:nvSpPr>
          <p:spPr>
            <a:xfrm>
              <a:off x="0" y="0"/>
              <a:ext cx="4338793" cy="3793060"/>
            </a:xfrm>
            <a:prstGeom prst="rect">
              <a:avLst/>
            </a:prstGeom>
            <a:solidFill>
              <a:srgbClr val="FF2600">
                <a:alpha val="48183"/>
              </a:srgbClr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 algn="ctr">
                <a:lnSpc>
                  <a:spcPct val="80000"/>
                </a:lnSpc>
                <a:spcBef>
                  <a:spcPts val="0"/>
                </a:spcBef>
                <a:defRPr cap="all" sz="27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业务架构(领域建模)</a:t>
              </a:r>
            </a:p>
          </p:txBody>
        </p:sp>
        <p:sp>
          <p:nvSpPr>
            <p:cNvPr id="1117" name="场景…"/>
            <p:cNvSpPr/>
            <p:nvPr/>
          </p:nvSpPr>
          <p:spPr>
            <a:xfrm>
              <a:off x="521386" y="904155"/>
              <a:ext cx="1270001" cy="904876"/>
            </a:xfrm>
            <a:prstGeom prst="rect">
              <a:avLst/>
            </a:prstGeom>
            <a:solidFill>
              <a:schemeClr val="accent1">
                <a:hueOff val="262910"/>
                <a:satOff val="3867"/>
                <a:lumOff val="-18039"/>
                <a:alpha val="74004"/>
              </a:schemeClr>
            </a:solidFill>
            <a:ln w="12700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7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场景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模型</a:t>
              </a:r>
            </a:p>
          </p:txBody>
        </p:sp>
        <p:sp>
          <p:nvSpPr>
            <p:cNvPr id="1118" name="抽象…"/>
            <p:cNvSpPr/>
            <p:nvPr/>
          </p:nvSpPr>
          <p:spPr>
            <a:xfrm>
              <a:off x="2507411" y="901281"/>
              <a:ext cx="1270001" cy="904876"/>
            </a:xfrm>
            <a:prstGeom prst="rect">
              <a:avLst/>
            </a:prstGeom>
            <a:solidFill>
              <a:schemeClr val="accent1">
                <a:hueOff val="262910"/>
                <a:satOff val="3867"/>
                <a:lumOff val="-18039"/>
                <a:alpha val="74004"/>
              </a:schemeClr>
            </a:solidFill>
            <a:ln w="12700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7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抽象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模型</a:t>
              </a:r>
            </a:p>
          </p:txBody>
        </p:sp>
        <p:sp>
          <p:nvSpPr>
            <p:cNvPr id="1119" name="线条"/>
            <p:cNvSpPr/>
            <p:nvPr/>
          </p:nvSpPr>
          <p:spPr>
            <a:xfrm>
              <a:off x="1812307" y="1343892"/>
              <a:ext cx="714179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120" name="子域…"/>
            <p:cNvSpPr/>
            <p:nvPr/>
          </p:nvSpPr>
          <p:spPr>
            <a:xfrm>
              <a:off x="2507411" y="2372054"/>
              <a:ext cx="1270001" cy="904876"/>
            </a:xfrm>
            <a:prstGeom prst="rect">
              <a:avLst/>
            </a:prstGeom>
            <a:solidFill>
              <a:schemeClr val="accent1">
                <a:hueOff val="262910"/>
                <a:satOff val="3867"/>
                <a:lumOff val="-18039"/>
                <a:alpha val="74004"/>
              </a:schemeClr>
            </a:solidFill>
            <a:ln w="12700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7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子域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模型</a:t>
              </a:r>
            </a:p>
          </p:txBody>
        </p:sp>
        <p:sp>
          <p:nvSpPr>
            <p:cNvPr id="1121" name="线条"/>
            <p:cNvSpPr/>
            <p:nvPr/>
          </p:nvSpPr>
          <p:spPr>
            <a:xfrm>
              <a:off x="3142411" y="1784477"/>
              <a:ext cx="1" cy="61142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122" name="全局…"/>
            <p:cNvSpPr/>
            <p:nvPr/>
          </p:nvSpPr>
          <p:spPr>
            <a:xfrm>
              <a:off x="528671" y="2372054"/>
              <a:ext cx="1270001" cy="904876"/>
            </a:xfrm>
            <a:prstGeom prst="rect">
              <a:avLst/>
            </a:prstGeom>
            <a:solidFill>
              <a:schemeClr val="accent1">
                <a:hueOff val="262910"/>
                <a:satOff val="3867"/>
                <a:lumOff val="-18039"/>
                <a:alpha val="74004"/>
              </a:schemeClr>
            </a:solidFill>
            <a:ln w="12700" cap="flat">
              <a:solidFill>
                <a:srgbClr val="F3F7F5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7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全局</a:t>
              </a:r>
            </a:p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模型</a:t>
              </a:r>
            </a:p>
          </p:txBody>
        </p:sp>
        <p:sp>
          <p:nvSpPr>
            <p:cNvPr id="1123" name="线条"/>
            <p:cNvSpPr/>
            <p:nvPr/>
          </p:nvSpPr>
          <p:spPr>
            <a:xfrm flipH="1">
              <a:off x="1815690" y="2868075"/>
              <a:ext cx="674702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  <p:sp>
        <p:nvSpPr>
          <p:cNvPr id="1125" name="线条"/>
          <p:cNvSpPr/>
          <p:nvPr/>
        </p:nvSpPr>
        <p:spPr>
          <a:xfrm>
            <a:off x="9340876" y="7414979"/>
            <a:ext cx="1" cy="969549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26" name="线条"/>
          <p:cNvSpPr/>
          <p:nvPr/>
        </p:nvSpPr>
        <p:spPr>
          <a:xfrm>
            <a:off x="5969295" y="5346653"/>
            <a:ext cx="1108306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27" name="数据架构"/>
          <p:cNvSpPr/>
          <p:nvPr/>
        </p:nvSpPr>
        <p:spPr>
          <a:xfrm>
            <a:off x="7165078" y="3586871"/>
            <a:ext cx="4338793" cy="3793061"/>
          </a:xfrm>
          <a:prstGeom prst="rect">
            <a:avLst/>
          </a:prstGeom>
          <a:solidFill>
            <a:srgbClr val="00F900">
              <a:alpha val="47471"/>
            </a:srgbClr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数据架构</a:t>
            </a:r>
          </a:p>
        </p:txBody>
      </p:sp>
      <p:sp>
        <p:nvSpPr>
          <p:cNvPr id="1128" name="事件…"/>
          <p:cNvSpPr/>
          <p:nvPr/>
        </p:nvSpPr>
        <p:spPr>
          <a:xfrm>
            <a:off x="7773740" y="4460865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事件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序列</a:t>
            </a:r>
          </a:p>
        </p:txBody>
      </p:sp>
      <p:sp>
        <p:nvSpPr>
          <p:cNvPr id="1129" name="事件…"/>
          <p:cNvSpPr/>
          <p:nvPr/>
        </p:nvSpPr>
        <p:spPr>
          <a:xfrm>
            <a:off x="9741948" y="4459277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事件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重构</a:t>
            </a:r>
          </a:p>
        </p:txBody>
      </p:sp>
      <p:sp>
        <p:nvSpPr>
          <p:cNvPr id="1130" name="线条"/>
          <p:cNvSpPr/>
          <p:nvPr/>
        </p:nvSpPr>
        <p:spPr>
          <a:xfrm>
            <a:off x="9028365" y="4911715"/>
            <a:ext cx="714179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31" name="线条"/>
          <p:cNvSpPr/>
          <p:nvPr/>
        </p:nvSpPr>
        <p:spPr>
          <a:xfrm>
            <a:off x="10333354" y="5468976"/>
            <a:ext cx="1" cy="51054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32" name="规则…"/>
          <p:cNvSpPr/>
          <p:nvPr/>
        </p:nvSpPr>
        <p:spPr>
          <a:xfrm>
            <a:off x="7753274" y="5971626"/>
            <a:ext cx="1270001" cy="10191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规则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标化</a:t>
            </a:r>
          </a:p>
        </p:txBody>
      </p:sp>
      <p:sp>
        <p:nvSpPr>
          <p:cNvPr id="1133" name="线条"/>
          <p:cNvSpPr/>
          <p:nvPr/>
        </p:nvSpPr>
        <p:spPr>
          <a:xfrm flipH="1">
            <a:off x="9035404" y="6420138"/>
            <a:ext cx="674701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34" name="资源…"/>
          <p:cNvSpPr/>
          <p:nvPr/>
        </p:nvSpPr>
        <p:spPr>
          <a:xfrm>
            <a:off x="9741948" y="5971626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资源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扩充</a:t>
            </a:r>
          </a:p>
        </p:txBody>
      </p:sp>
      <p:sp>
        <p:nvSpPr>
          <p:cNvPr id="1135" name="应用架构"/>
          <p:cNvSpPr/>
          <p:nvPr/>
        </p:nvSpPr>
        <p:spPr>
          <a:xfrm>
            <a:off x="7137748" y="8416861"/>
            <a:ext cx="4338793" cy="3793061"/>
          </a:xfrm>
          <a:prstGeom prst="rect">
            <a:avLst/>
          </a:prstGeom>
          <a:solidFill>
            <a:srgbClr val="FFFB00">
              <a:alpha val="48945"/>
            </a:srgbClr>
          </a:solidFill>
          <a:ln w="15875">
            <a:solidFill>
              <a:srgbClr val="22222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应用架构</a:t>
            </a:r>
          </a:p>
        </p:txBody>
      </p:sp>
      <p:sp>
        <p:nvSpPr>
          <p:cNvPr id="1136" name="场景…"/>
          <p:cNvSpPr/>
          <p:nvPr/>
        </p:nvSpPr>
        <p:spPr>
          <a:xfrm>
            <a:off x="7699130" y="9276567"/>
            <a:ext cx="1289027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场景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组合</a:t>
            </a:r>
          </a:p>
        </p:txBody>
      </p:sp>
      <p:sp>
        <p:nvSpPr>
          <p:cNvPr id="1137" name="闭环…"/>
          <p:cNvSpPr/>
          <p:nvPr/>
        </p:nvSpPr>
        <p:spPr>
          <a:xfrm>
            <a:off x="9685155" y="9276567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闭环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赋能</a:t>
            </a:r>
          </a:p>
        </p:txBody>
      </p:sp>
      <p:sp>
        <p:nvSpPr>
          <p:cNvPr id="1138" name="线条"/>
          <p:cNvSpPr/>
          <p:nvPr/>
        </p:nvSpPr>
        <p:spPr>
          <a:xfrm>
            <a:off x="8988156" y="9729005"/>
            <a:ext cx="714178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39" name="组件…"/>
          <p:cNvSpPr/>
          <p:nvPr/>
        </p:nvSpPr>
        <p:spPr>
          <a:xfrm>
            <a:off x="9685155" y="10763516"/>
            <a:ext cx="1270001" cy="9017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封装</a:t>
            </a:r>
          </a:p>
        </p:txBody>
      </p:sp>
      <p:sp>
        <p:nvSpPr>
          <p:cNvPr id="1140" name="线条"/>
          <p:cNvSpPr/>
          <p:nvPr/>
        </p:nvSpPr>
        <p:spPr>
          <a:xfrm>
            <a:off x="10320154" y="10286266"/>
            <a:ext cx="1" cy="506408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141" name="应用…"/>
          <p:cNvSpPr/>
          <p:nvPr/>
        </p:nvSpPr>
        <p:spPr>
          <a:xfrm>
            <a:off x="7708643" y="10788916"/>
            <a:ext cx="1270001" cy="9017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应用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组合</a:t>
            </a:r>
          </a:p>
        </p:txBody>
      </p:sp>
      <p:sp>
        <p:nvSpPr>
          <p:cNvPr id="1142" name="线条"/>
          <p:cNvSpPr/>
          <p:nvPr/>
        </p:nvSpPr>
        <p:spPr>
          <a:xfrm flipH="1">
            <a:off x="8969668" y="11227619"/>
            <a:ext cx="714950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建模流程—&gt;3.核心工件列表"/>
          <p:cNvSpPr txBox="1"/>
          <p:nvPr/>
        </p:nvSpPr>
        <p:spPr>
          <a:xfrm>
            <a:off x="736224" y="184504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建模流程—&gt;3.核心工件列表</a:t>
            </a:r>
          </a:p>
        </p:txBody>
      </p:sp>
      <p:graphicFrame>
        <p:nvGraphicFramePr>
          <p:cNvPr id="1145" name="表格"/>
          <p:cNvGraphicFramePr/>
          <p:nvPr/>
        </p:nvGraphicFramePr>
        <p:xfrm>
          <a:off x="762000" y="2336800"/>
          <a:ext cx="22702137" cy="1112836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3542914"/>
                <a:gridCol w="2408443"/>
                <a:gridCol w="1894878"/>
                <a:gridCol w="2667018"/>
                <a:gridCol w="2101105"/>
                <a:gridCol w="2432376"/>
                <a:gridCol w="1594656"/>
                <a:gridCol w="6035344"/>
              </a:tblGrid>
              <a:tr h="6071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编号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所属阶段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名称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来源参考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仓库位置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交付方式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数量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100">
                          <a:solidFill>
                            <a:srgbClr val="A6AAA9"/>
                          </a:solidFill>
                          <a:sym typeface="Avenir Next Demi Bold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</a:tr>
              <a:tr h="67785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001-context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业务架构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领域模型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rim模型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文档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所有事件序列和事件都要参考这个模型.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5449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001-relationship-就诊服务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业务架构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流程建模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流程图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包含了挂号和诊断的流程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48973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001-relationship-挂号服务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业务架构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流程建模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高血压病人挂号流程.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381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001-relationship-诊断服务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流程建模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高血压病人诊断流程.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3816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003-message-交换服务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交换建模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向医共体平台传输信息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3725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003-resource-患者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资源模型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2" invalidUrl="" action="" tgtFrame="" tooltip="" history="1" highlightClick="0" endSnd="0"/>
                        </a:rPr>
                        <a:t>http://build.fhir.org/patient.html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&lt;人&gt;领域模型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2168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003-resource-药物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资源模型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3" invalidUrl="" action="" tgtFrame="" tooltip="" history="1" highlightClick="0" endSnd="0"/>
                        </a:rPr>
                        <a:t>http://build.fhir.org/medication.html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1..n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&lt;物品&gt;领域模型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3791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003-record-医嘱病历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资源模型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4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1..n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&lt;记录&gt;领域模型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562489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003-record-闭环簇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推理模型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Hl7 fhir 4.2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4" invalidUrl="" action="" tgtFrame="" tooltip="" history="1" highlightClick="0" endSnd="0"/>
                        </a:rPr>
                        <a:t>http://build.fhir.org/clinicalreasoning-module.html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restful服务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1..n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形成多个闭环簇,每个闭环形成多个指标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649307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003-record-服务触点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数据架构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流程建模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参考togaf9.2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https://www.opengroup.org/togaf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grpc服务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1..n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考虑到性能因素,内部服务触点采用grpc.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002-combination-场景组合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应用架构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流程建模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参考 III  -  RIM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https://www.opengroup.org/togaf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     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使用技术架构中间件&lt;conductor&gt;流程编排.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002-combination-闭环赋能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应用架构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推理模型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参考 III  -  RIM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https://www.opengroup.org/togaf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使用JACK平台的agent进行推理封装.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002-combination-组件封装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应用架构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界面封装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参考 III  -  RIM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https://www.opengroup.org/togaf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5">
                              <a:hueOff val="-234537"/>
                              <a:satOff val="-1108"/>
                              <a:lumOff val="-14796"/>
                            </a:schemeClr>
                          </a:solidFill>
                          <a:sym typeface="Avenir Next Medium"/>
                        </a:rPr>
                        <a:t>前台界面技术尚在选型？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004-middleware-微服务框架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技术架构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开源框架重构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参考trm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3000"/>
                        </a:lnSpc>
                        <a:defRPr sz="14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https://www.opengroup.org/togaf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go+grpc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004-middleware-推理机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技术架构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开源框架重构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4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jack平台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14785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A6AAA9"/>
                          </a:solidFill>
                          <a:sym typeface="Avenir Next Demi Bold"/>
                        </a:rPr>
                        <a:t>004-middleware-消息服务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技术架构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3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直接使用开源框架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27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4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9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代码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35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chemeClr val="accent1">
                              <a:hueOff val="104794"/>
                              <a:lumOff val="-8431"/>
                            </a:schemeClr>
                          </a:solidFill>
                          <a:sym typeface="Avenir Next Medium"/>
                        </a:rPr>
                        <a:t>使用互联网成熟消息中间件rabbitmq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工件示例—&gt;001-context"/>
          <p:cNvSpPr txBox="1"/>
          <p:nvPr/>
        </p:nvSpPr>
        <p:spPr>
          <a:xfrm>
            <a:off x="736224" y="184504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工件示例—&gt;001-context</a:t>
            </a:r>
          </a:p>
        </p:txBody>
      </p:sp>
      <p:sp>
        <p:nvSpPr>
          <p:cNvPr id="1148" name="矩形"/>
          <p:cNvSpPr/>
          <p:nvPr/>
        </p:nvSpPr>
        <p:spPr>
          <a:xfrm>
            <a:off x="952251" y="2336800"/>
            <a:ext cx="4495801" cy="5537200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49" name="矩形"/>
          <p:cNvSpPr/>
          <p:nvPr/>
        </p:nvSpPr>
        <p:spPr>
          <a:xfrm>
            <a:off x="5424283" y="2336800"/>
            <a:ext cx="4495801" cy="5537200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0" name="矩形"/>
          <p:cNvSpPr/>
          <p:nvPr/>
        </p:nvSpPr>
        <p:spPr>
          <a:xfrm>
            <a:off x="9925912" y="2336800"/>
            <a:ext cx="4495801" cy="5537200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1" name="矩形"/>
          <p:cNvSpPr/>
          <p:nvPr/>
        </p:nvSpPr>
        <p:spPr>
          <a:xfrm>
            <a:off x="14422147" y="2336800"/>
            <a:ext cx="4495801" cy="5537200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2" name="矩形"/>
          <p:cNvSpPr/>
          <p:nvPr/>
        </p:nvSpPr>
        <p:spPr>
          <a:xfrm>
            <a:off x="18892361" y="2336800"/>
            <a:ext cx="4495801" cy="5537200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3" name="矩形"/>
          <p:cNvSpPr/>
          <p:nvPr/>
        </p:nvSpPr>
        <p:spPr>
          <a:xfrm>
            <a:off x="939800" y="7874777"/>
            <a:ext cx="4495800" cy="55372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4" name="矩形"/>
          <p:cNvSpPr/>
          <p:nvPr/>
        </p:nvSpPr>
        <p:spPr>
          <a:xfrm>
            <a:off x="5424283" y="7874777"/>
            <a:ext cx="4495801" cy="55372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5" name="矩形"/>
          <p:cNvSpPr/>
          <p:nvPr/>
        </p:nvSpPr>
        <p:spPr>
          <a:xfrm>
            <a:off x="9918700" y="7874777"/>
            <a:ext cx="4495800" cy="55372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6" name="矩形"/>
          <p:cNvSpPr/>
          <p:nvPr/>
        </p:nvSpPr>
        <p:spPr>
          <a:xfrm>
            <a:off x="14409447" y="7874777"/>
            <a:ext cx="4495801" cy="55372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157" name="矩形"/>
          <p:cNvSpPr/>
          <p:nvPr/>
        </p:nvSpPr>
        <p:spPr>
          <a:xfrm>
            <a:off x="18892113" y="7874777"/>
            <a:ext cx="4495801" cy="5537201"/>
          </a:xfrm>
          <a:prstGeom prst="rect">
            <a:avLst/>
          </a:prstGeom>
          <a:solidFill>
            <a:srgbClr val="222222"/>
          </a:solidFill>
          <a:ln w="15875">
            <a:solidFill>
              <a:srgbClr val="838787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5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158" name="图像" descr="图像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2508001" y="2773778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59" name="人"/>
          <p:cNvSpPr txBox="1"/>
          <p:nvPr/>
        </p:nvSpPr>
        <p:spPr>
          <a:xfrm>
            <a:off x="2965450" y="4123786"/>
            <a:ext cx="4445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1160" name="基本信息"/>
          <p:cNvSpPr txBox="1"/>
          <p:nvPr/>
        </p:nvSpPr>
        <p:spPr>
          <a:xfrm>
            <a:off x="2348970" y="5098496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基本信息</a:t>
            </a:r>
          </a:p>
        </p:txBody>
      </p:sp>
      <p:sp>
        <p:nvSpPr>
          <p:cNvPr id="1161" name="健康摘要"/>
          <p:cNvSpPr txBox="1"/>
          <p:nvPr/>
        </p:nvSpPr>
        <p:spPr>
          <a:xfrm>
            <a:off x="2336270" y="5743912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健康摘要</a:t>
            </a:r>
          </a:p>
        </p:txBody>
      </p:sp>
      <p:sp>
        <p:nvSpPr>
          <p:cNvPr id="1162" name="健康账户"/>
          <p:cNvSpPr txBox="1"/>
          <p:nvPr/>
        </p:nvSpPr>
        <p:spPr>
          <a:xfrm>
            <a:off x="2348970" y="6389328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健康账户</a:t>
            </a:r>
          </a:p>
        </p:txBody>
      </p:sp>
      <p:sp>
        <p:nvSpPr>
          <p:cNvPr id="1163" name="其它信息"/>
          <p:cNvSpPr txBox="1"/>
          <p:nvPr/>
        </p:nvSpPr>
        <p:spPr>
          <a:xfrm>
            <a:off x="2348970" y="6989346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其它信息</a:t>
            </a:r>
          </a:p>
        </p:txBody>
      </p:sp>
      <p:pic>
        <p:nvPicPr>
          <p:cNvPr id="1164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94832" y="2773778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65" name="就诊"/>
          <p:cNvSpPr txBox="1"/>
          <p:nvPr/>
        </p:nvSpPr>
        <p:spPr>
          <a:xfrm>
            <a:off x="7286932" y="4123786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1166" name="挂号预约"/>
          <p:cNvSpPr txBox="1"/>
          <p:nvPr/>
        </p:nvSpPr>
        <p:spPr>
          <a:xfrm>
            <a:off x="6801586" y="5098496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挂号预约</a:t>
            </a:r>
          </a:p>
        </p:txBody>
      </p:sp>
      <p:sp>
        <p:nvSpPr>
          <p:cNvPr id="1167" name="转入院"/>
          <p:cNvSpPr txBox="1"/>
          <p:nvPr/>
        </p:nvSpPr>
        <p:spPr>
          <a:xfrm>
            <a:off x="6801586" y="5743912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转入院</a:t>
            </a:r>
          </a:p>
        </p:txBody>
      </p:sp>
      <p:sp>
        <p:nvSpPr>
          <p:cNvPr id="1168" name="分诊"/>
          <p:cNvSpPr txBox="1"/>
          <p:nvPr/>
        </p:nvSpPr>
        <p:spPr>
          <a:xfrm>
            <a:off x="6801585" y="6389328"/>
            <a:ext cx="10678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分诊</a:t>
            </a:r>
          </a:p>
        </p:txBody>
      </p:sp>
      <p:sp>
        <p:nvSpPr>
          <p:cNvPr id="1169" name="医疗资源"/>
          <p:cNvSpPr txBox="1"/>
          <p:nvPr/>
        </p:nvSpPr>
        <p:spPr>
          <a:xfrm>
            <a:off x="6801586" y="6989346"/>
            <a:ext cx="1741196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医疗资源</a:t>
            </a:r>
          </a:p>
        </p:txBody>
      </p:sp>
      <p:pic>
        <p:nvPicPr>
          <p:cNvPr id="1170" name="图像" descr="图像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641352" y="2888078"/>
            <a:ext cx="1108567" cy="1108567"/>
          </a:xfrm>
          <a:prstGeom prst="rect">
            <a:avLst/>
          </a:prstGeom>
          <a:ln w="12700">
            <a:miter lim="400000"/>
          </a:ln>
        </p:spPr>
      </p:pic>
      <p:sp>
        <p:nvSpPr>
          <p:cNvPr id="1171" name="医嘱"/>
          <p:cNvSpPr txBox="1"/>
          <p:nvPr/>
        </p:nvSpPr>
        <p:spPr>
          <a:xfrm>
            <a:off x="11632670" y="5098496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医嘱</a:t>
            </a:r>
          </a:p>
        </p:txBody>
      </p:sp>
      <p:sp>
        <p:nvSpPr>
          <p:cNvPr id="1172" name="诊断"/>
          <p:cNvSpPr txBox="1"/>
          <p:nvPr/>
        </p:nvSpPr>
        <p:spPr>
          <a:xfrm>
            <a:off x="11632670" y="5743912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诊断</a:t>
            </a:r>
          </a:p>
        </p:txBody>
      </p:sp>
      <p:sp>
        <p:nvSpPr>
          <p:cNvPr id="1173" name="临床"/>
          <p:cNvSpPr txBox="1"/>
          <p:nvPr/>
        </p:nvSpPr>
        <p:spPr>
          <a:xfrm>
            <a:off x="11786462" y="4123786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1174" name="记录"/>
          <p:cNvSpPr txBox="1"/>
          <p:nvPr/>
        </p:nvSpPr>
        <p:spPr>
          <a:xfrm>
            <a:off x="16207340" y="4123786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记录</a:t>
            </a:r>
          </a:p>
        </p:txBody>
      </p:sp>
      <p:pic>
        <p:nvPicPr>
          <p:cNvPr id="1175" name="图像" descr="图像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968493" y="2888078"/>
            <a:ext cx="1252396" cy="1240907"/>
          </a:xfrm>
          <a:prstGeom prst="rect">
            <a:avLst/>
          </a:prstGeom>
          <a:ln w="12700">
            <a:miter lim="400000"/>
          </a:ln>
        </p:spPr>
      </p:pic>
      <p:sp>
        <p:nvSpPr>
          <p:cNvPr id="1176" name="病历文书"/>
          <p:cNvSpPr txBox="1"/>
          <p:nvPr/>
        </p:nvSpPr>
        <p:spPr>
          <a:xfrm>
            <a:off x="15542578" y="5098496"/>
            <a:ext cx="16774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病历文书</a:t>
            </a:r>
          </a:p>
        </p:txBody>
      </p:sp>
      <p:sp>
        <p:nvSpPr>
          <p:cNvPr id="1177" name="护理文书"/>
          <p:cNvSpPr txBox="1"/>
          <p:nvPr/>
        </p:nvSpPr>
        <p:spPr>
          <a:xfrm>
            <a:off x="15542578" y="5743912"/>
            <a:ext cx="16774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护理文书</a:t>
            </a:r>
          </a:p>
        </p:txBody>
      </p:sp>
      <p:sp>
        <p:nvSpPr>
          <p:cNvPr id="1178" name="报表详单"/>
          <p:cNvSpPr txBox="1"/>
          <p:nvPr/>
        </p:nvSpPr>
        <p:spPr>
          <a:xfrm>
            <a:off x="15542577" y="6389328"/>
            <a:ext cx="16774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报表详单</a:t>
            </a:r>
          </a:p>
        </p:txBody>
      </p:sp>
      <p:pic>
        <p:nvPicPr>
          <p:cNvPr id="1179" name="图像" descr="图像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590271" y="2927921"/>
            <a:ext cx="13843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180" name="知识"/>
          <p:cNvSpPr txBox="1"/>
          <p:nvPr/>
        </p:nvSpPr>
        <p:spPr>
          <a:xfrm>
            <a:off x="20881916" y="4103111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</a:t>
            </a:r>
          </a:p>
        </p:txBody>
      </p:sp>
      <p:sp>
        <p:nvSpPr>
          <p:cNvPr id="1181" name="知识库"/>
          <p:cNvSpPr txBox="1"/>
          <p:nvPr/>
        </p:nvSpPr>
        <p:spPr>
          <a:xfrm>
            <a:off x="20631898" y="5098496"/>
            <a:ext cx="13726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知识库</a:t>
            </a:r>
          </a:p>
        </p:txBody>
      </p:sp>
      <p:sp>
        <p:nvSpPr>
          <p:cNvPr id="1182" name="文献"/>
          <p:cNvSpPr txBox="1"/>
          <p:nvPr/>
        </p:nvSpPr>
        <p:spPr>
          <a:xfrm>
            <a:off x="20631898" y="5743912"/>
            <a:ext cx="1067860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文献</a:t>
            </a:r>
          </a:p>
        </p:txBody>
      </p:sp>
      <p:sp>
        <p:nvSpPr>
          <p:cNvPr id="1183" name="教材"/>
          <p:cNvSpPr txBox="1"/>
          <p:nvPr/>
        </p:nvSpPr>
        <p:spPr>
          <a:xfrm>
            <a:off x="20631898" y="6389328"/>
            <a:ext cx="1067859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43958" indent="-343958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教材</a:t>
            </a:r>
          </a:p>
        </p:txBody>
      </p:sp>
      <p:pic>
        <p:nvPicPr>
          <p:cNvPr id="1184" name="图像" descr="图像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2508002" y="8285580"/>
            <a:ext cx="1164094" cy="1153414"/>
          </a:xfrm>
          <a:prstGeom prst="rect">
            <a:avLst/>
          </a:prstGeom>
          <a:ln w="12700">
            <a:miter lim="400000"/>
          </a:ln>
        </p:spPr>
      </p:pic>
      <p:sp>
        <p:nvSpPr>
          <p:cNvPr id="1185" name="护理与执行"/>
          <p:cNvSpPr txBox="1"/>
          <p:nvPr/>
        </p:nvSpPr>
        <p:spPr>
          <a:xfrm>
            <a:off x="2317501" y="9389953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护理与执行</a:t>
            </a:r>
          </a:p>
        </p:txBody>
      </p:sp>
      <p:sp>
        <p:nvSpPr>
          <p:cNvPr id="1186" name="医嘱闭环"/>
          <p:cNvSpPr txBox="1"/>
          <p:nvPr/>
        </p:nvSpPr>
        <p:spPr>
          <a:xfrm>
            <a:off x="2264548" y="10417514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医嘱闭环</a:t>
            </a:r>
          </a:p>
        </p:txBody>
      </p:sp>
      <p:sp>
        <p:nvSpPr>
          <p:cNvPr id="1187" name="执行计划"/>
          <p:cNvSpPr txBox="1"/>
          <p:nvPr/>
        </p:nvSpPr>
        <p:spPr>
          <a:xfrm>
            <a:off x="2264548" y="11064701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执行计划</a:t>
            </a:r>
          </a:p>
        </p:txBody>
      </p:sp>
      <p:sp>
        <p:nvSpPr>
          <p:cNvPr id="1188" name="医技"/>
          <p:cNvSpPr txBox="1"/>
          <p:nvPr/>
        </p:nvSpPr>
        <p:spPr>
          <a:xfrm>
            <a:off x="2264548" y="11699188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医技</a:t>
            </a:r>
          </a:p>
        </p:txBody>
      </p:sp>
      <p:pic>
        <p:nvPicPr>
          <p:cNvPr id="1189" name="图像" descr="图像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934936" y="8128872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0" name="物品"/>
          <p:cNvSpPr txBox="1"/>
          <p:nvPr/>
        </p:nvSpPr>
        <p:spPr>
          <a:xfrm>
            <a:off x="7242650" y="9333468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  <p:sp>
        <p:nvSpPr>
          <p:cNvPr id="1191" name="耗材"/>
          <p:cNvSpPr txBox="1"/>
          <p:nvPr/>
        </p:nvSpPr>
        <p:spPr>
          <a:xfrm>
            <a:off x="6953986" y="10354014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耗材</a:t>
            </a:r>
          </a:p>
        </p:txBody>
      </p:sp>
      <p:sp>
        <p:nvSpPr>
          <p:cNvPr id="1192" name="物资"/>
          <p:cNvSpPr txBox="1"/>
          <p:nvPr/>
        </p:nvSpPr>
        <p:spPr>
          <a:xfrm>
            <a:off x="6953986" y="11007974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物资</a:t>
            </a:r>
          </a:p>
        </p:txBody>
      </p:sp>
      <p:sp>
        <p:nvSpPr>
          <p:cNvPr id="1193" name="药品"/>
          <p:cNvSpPr txBox="1"/>
          <p:nvPr/>
        </p:nvSpPr>
        <p:spPr>
          <a:xfrm>
            <a:off x="6953986" y="11641669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药品</a:t>
            </a:r>
          </a:p>
        </p:txBody>
      </p:sp>
      <p:pic>
        <p:nvPicPr>
          <p:cNvPr id="1194" name="图像" descr="图像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58415" y="8121748"/>
            <a:ext cx="1371601" cy="13843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5" name="计费与结算"/>
          <p:cNvSpPr txBox="1"/>
          <p:nvPr/>
        </p:nvSpPr>
        <p:spPr>
          <a:xfrm>
            <a:off x="11261565" y="9398041"/>
            <a:ext cx="17653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计费与结算</a:t>
            </a:r>
          </a:p>
        </p:txBody>
      </p:sp>
      <p:sp>
        <p:nvSpPr>
          <p:cNvPr id="1196" name="计费"/>
          <p:cNvSpPr txBox="1"/>
          <p:nvPr/>
        </p:nvSpPr>
        <p:spPr>
          <a:xfrm>
            <a:off x="11639884" y="10368419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计费</a:t>
            </a:r>
          </a:p>
        </p:txBody>
      </p:sp>
      <p:sp>
        <p:nvSpPr>
          <p:cNvPr id="1197" name="结算"/>
          <p:cNvSpPr txBox="1"/>
          <p:nvPr/>
        </p:nvSpPr>
        <p:spPr>
          <a:xfrm>
            <a:off x="11639884" y="11013835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结算</a:t>
            </a:r>
          </a:p>
        </p:txBody>
      </p:sp>
      <p:sp>
        <p:nvSpPr>
          <p:cNvPr id="1198" name="票据"/>
          <p:cNvSpPr txBox="1"/>
          <p:nvPr/>
        </p:nvSpPr>
        <p:spPr>
          <a:xfrm>
            <a:off x="11639884" y="11647530"/>
            <a:ext cx="10414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票据</a:t>
            </a:r>
          </a:p>
        </p:txBody>
      </p:sp>
      <p:sp>
        <p:nvSpPr>
          <p:cNvPr id="1199" name="运营"/>
          <p:cNvSpPr txBox="1"/>
          <p:nvPr/>
        </p:nvSpPr>
        <p:spPr>
          <a:xfrm>
            <a:off x="16283051" y="9366291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运营</a:t>
            </a:r>
          </a:p>
        </p:txBody>
      </p:sp>
      <p:pic>
        <p:nvPicPr>
          <p:cNvPr id="1200" name="图像" descr="图像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6012044" y="8121748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1" name="运营效益"/>
          <p:cNvSpPr txBox="1"/>
          <p:nvPr/>
        </p:nvSpPr>
        <p:spPr>
          <a:xfrm>
            <a:off x="15827930" y="10356529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运营效益</a:t>
            </a:r>
          </a:p>
        </p:txBody>
      </p:sp>
      <p:sp>
        <p:nvSpPr>
          <p:cNvPr id="1202" name="服务效益"/>
          <p:cNvSpPr txBox="1"/>
          <p:nvPr/>
        </p:nvSpPr>
        <p:spPr>
          <a:xfrm>
            <a:off x="15827930" y="11001946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服务效益</a:t>
            </a:r>
          </a:p>
        </p:txBody>
      </p:sp>
      <p:sp>
        <p:nvSpPr>
          <p:cNvPr id="1203" name="库存管理"/>
          <p:cNvSpPr txBox="1"/>
          <p:nvPr/>
        </p:nvSpPr>
        <p:spPr>
          <a:xfrm>
            <a:off x="15827930" y="11635640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库存管理</a:t>
            </a:r>
          </a:p>
        </p:txBody>
      </p:sp>
      <p:sp>
        <p:nvSpPr>
          <p:cNvPr id="1204" name="人力排班"/>
          <p:cNvSpPr txBox="1"/>
          <p:nvPr/>
        </p:nvSpPr>
        <p:spPr>
          <a:xfrm>
            <a:off x="15827930" y="12250551"/>
            <a:ext cx="16510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人力排班</a:t>
            </a:r>
          </a:p>
        </p:txBody>
      </p:sp>
      <p:pic>
        <p:nvPicPr>
          <p:cNvPr id="1205" name="图像" descr="图像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20661104" y="8121748"/>
            <a:ext cx="1384301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206" name="赋能"/>
          <p:cNvSpPr txBox="1"/>
          <p:nvPr/>
        </p:nvSpPr>
        <p:spPr>
          <a:xfrm>
            <a:off x="20882126" y="9336885"/>
            <a:ext cx="774701" cy="5715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26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1207" name="画像类"/>
          <p:cNvSpPr txBox="1"/>
          <p:nvPr/>
        </p:nvSpPr>
        <p:spPr>
          <a:xfrm>
            <a:off x="20645127" y="10365590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画像类</a:t>
            </a:r>
          </a:p>
        </p:txBody>
      </p:sp>
      <p:sp>
        <p:nvSpPr>
          <p:cNvPr id="1208" name="主题类"/>
          <p:cNvSpPr txBox="1"/>
          <p:nvPr/>
        </p:nvSpPr>
        <p:spPr>
          <a:xfrm>
            <a:off x="20645127" y="11016663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主题类</a:t>
            </a:r>
          </a:p>
        </p:txBody>
      </p:sp>
      <p:sp>
        <p:nvSpPr>
          <p:cNvPr id="1209" name="监测类"/>
          <p:cNvSpPr txBox="1"/>
          <p:nvPr/>
        </p:nvSpPr>
        <p:spPr>
          <a:xfrm>
            <a:off x="20645127" y="11650358"/>
            <a:ext cx="1346201" cy="520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17500" indent="-317500" algn="ctr" defTabSz="584200">
              <a:spcBef>
                <a:spcPts val="0"/>
              </a:spcBef>
              <a:buSzPct val="40000"/>
              <a:buBlip>
                <a:blip r:embed="rId3"/>
              </a:buBlip>
              <a:defRPr sz="24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监测类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工件示例—&gt;001-relationship—&gt;高血压就诊简化关系模型"/>
          <p:cNvSpPr txBox="1"/>
          <p:nvPr/>
        </p:nvSpPr>
        <p:spPr>
          <a:xfrm>
            <a:off x="736224" y="184504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工件示例—&gt;001-relationship—&gt;高血压就诊简化关系模型</a:t>
            </a:r>
          </a:p>
        </p:txBody>
      </p:sp>
      <p:sp>
        <p:nvSpPr>
          <p:cNvPr id="1212" name="矩形"/>
          <p:cNvSpPr/>
          <p:nvPr/>
        </p:nvSpPr>
        <p:spPr>
          <a:xfrm>
            <a:off x="762000" y="2336800"/>
            <a:ext cx="22730081" cy="10996292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213" name="知识"/>
          <p:cNvSpPr/>
          <p:nvPr/>
        </p:nvSpPr>
        <p:spPr>
          <a:xfrm>
            <a:off x="11210327" y="3240059"/>
            <a:ext cx="1888433" cy="1028701"/>
          </a:xfrm>
          <a:prstGeom prst="rect">
            <a:avLst/>
          </a:prstGeom>
          <a:solidFill>
            <a:srgbClr val="942192">
              <a:alpha val="55639"/>
            </a:srgbClr>
          </a:solidFill>
          <a:ln w="12700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</a:t>
            </a:r>
          </a:p>
        </p:txBody>
      </p:sp>
      <p:sp>
        <p:nvSpPr>
          <p:cNvPr id="1214" name="临床"/>
          <p:cNvSpPr/>
          <p:nvPr/>
        </p:nvSpPr>
        <p:spPr>
          <a:xfrm>
            <a:off x="11207352" y="5487180"/>
            <a:ext cx="1888433" cy="1028701"/>
          </a:xfrm>
          <a:prstGeom prst="rect">
            <a:avLst/>
          </a:prstGeom>
          <a:solidFill>
            <a:srgbClr val="FF9300">
              <a:alpha val="7448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临床</a:t>
            </a:r>
          </a:p>
        </p:txBody>
      </p:sp>
      <p:sp>
        <p:nvSpPr>
          <p:cNvPr id="1215" name="知识辅助"/>
          <p:cNvSpPr/>
          <p:nvPr/>
        </p:nvSpPr>
        <p:spPr>
          <a:xfrm>
            <a:off x="11342498" y="4362826"/>
            <a:ext cx="1699005" cy="10287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知识辅助</a:t>
            </a:r>
          </a:p>
        </p:txBody>
      </p:sp>
      <p:sp>
        <p:nvSpPr>
          <p:cNvPr id="1216" name="线条"/>
          <p:cNvSpPr/>
          <p:nvPr/>
        </p:nvSpPr>
        <p:spPr>
          <a:xfrm>
            <a:off x="12151568" y="4255395"/>
            <a:ext cx="1" cy="1243562"/>
          </a:xfrm>
          <a:prstGeom prst="line">
            <a:avLst/>
          </a:prstGeom>
          <a:ln w="254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17" name="就诊"/>
          <p:cNvSpPr/>
          <p:nvPr/>
        </p:nvSpPr>
        <p:spPr>
          <a:xfrm>
            <a:off x="5541305" y="5501496"/>
            <a:ext cx="1888433" cy="1028701"/>
          </a:xfrm>
          <a:prstGeom prst="rect">
            <a:avLst/>
          </a:prstGeom>
          <a:solidFill>
            <a:srgbClr val="FF9300">
              <a:alpha val="4098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</a:t>
            </a:r>
          </a:p>
        </p:txBody>
      </p:sp>
      <p:sp>
        <p:nvSpPr>
          <p:cNvPr id="1218" name="线条"/>
          <p:cNvSpPr/>
          <p:nvPr/>
        </p:nvSpPr>
        <p:spPr>
          <a:xfrm>
            <a:off x="7424137" y="6015846"/>
            <a:ext cx="3788815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19" name="就诊信息登记"/>
          <p:cNvSpPr/>
          <p:nvPr/>
        </p:nvSpPr>
        <p:spPr>
          <a:xfrm>
            <a:off x="8097078" y="5479964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就诊信息登记</a:t>
            </a:r>
          </a:p>
        </p:txBody>
      </p:sp>
      <p:sp>
        <p:nvSpPr>
          <p:cNvPr id="1220" name="人"/>
          <p:cNvSpPr/>
          <p:nvPr/>
        </p:nvSpPr>
        <p:spPr>
          <a:xfrm>
            <a:off x="5431854" y="8140786"/>
            <a:ext cx="1888434" cy="1462890"/>
          </a:xfrm>
          <a:prstGeom prst="rect">
            <a:avLst/>
          </a:prstGeom>
          <a:solidFill>
            <a:srgbClr val="FFFB00">
              <a:alpha val="66877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人</a:t>
            </a:r>
          </a:p>
        </p:txBody>
      </p:sp>
      <p:sp>
        <p:nvSpPr>
          <p:cNvPr id="1221" name="患者基本信息"/>
          <p:cNvSpPr/>
          <p:nvPr/>
        </p:nvSpPr>
        <p:spPr>
          <a:xfrm>
            <a:off x="5541305" y="7090323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1222" name="线条"/>
          <p:cNvSpPr/>
          <p:nvPr/>
        </p:nvSpPr>
        <p:spPr>
          <a:xfrm flipV="1">
            <a:off x="6485521" y="6521941"/>
            <a:ext cx="1" cy="1600778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23" name="线条"/>
          <p:cNvSpPr/>
          <p:nvPr/>
        </p:nvSpPr>
        <p:spPr>
          <a:xfrm>
            <a:off x="11554437" y="6700549"/>
            <a:ext cx="1" cy="102870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24" name="物品医嘱信息"/>
          <p:cNvSpPr/>
          <p:nvPr/>
        </p:nvSpPr>
        <p:spPr>
          <a:xfrm>
            <a:off x="9598839" y="7090323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物品医嘱信息</a:t>
            </a:r>
          </a:p>
        </p:txBody>
      </p:sp>
      <p:sp>
        <p:nvSpPr>
          <p:cNvPr id="1225" name="记录"/>
          <p:cNvSpPr/>
          <p:nvPr/>
        </p:nvSpPr>
        <p:spPr>
          <a:xfrm>
            <a:off x="11102115" y="10274214"/>
            <a:ext cx="1888433" cy="1798725"/>
          </a:xfrm>
          <a:prstGeom prst="rect">
            <a:avLst/>
          </a:prstGeom>
          <a:solidFill>
            <a:srgbClr val="00F900">
              <a:alpha val="36036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记录</a:t>
            </a:r>
          </a:p>
        </p:txBody>
      </p:sp>
      <p:sp>
        <p:nvSpPr>
          <p:cNvPr id="1226" name="线条"/>
          <p:cNvSpPr/>
          <p:nvPr/>
        </p:nvSpPr>
        <p:spPr>
          <a:xfrm>
            <a:off x="12420803" y="6700549"/>
            <a:ext cx="1" cy="3492270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27" name="医嘱…"/>
          <p:cNvSpPr/>
          <p:nvPr/>
        </p:nvSpPr>
        <p:spPr>
          <a:xfrm>
            <a:off x="12627385" y="9389716"/>
            <a:ext cx="794444" cy="76754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医嘱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病历</a:t>
            </a:r>
          </a:p>
        </p:txBody>
      </p:sp>
      <p:sp>
        <p:nvSpPr>
          <p:cNvPr id="1228" name="发票信息  商品费用信息"/>
          <p:cNvSpPr/>
          <p:nvPr/>
        </p:nvSpPr>
        <p:spPr>
          <a:xfrm>
            <a:off x="14321060" y="8214677"/>
            <a:ext cx="3493377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发票信息  商品费用信息</a:t>
            </a:r>
          </a:p>
        </p:txBody>
      </p:sp>
      <p:sp>
        <p:nvSpPr>
          <p:cNvPr id="1229" name="患者基本信息"/>
          <p:cNvSpPr/>
          <p:nvPr/>
        </p:nvSpPr>
        <p:spPr>
          <a:xfrm>
            <a:off x="16163715" y="8847649"/>
            <a:ext cx="1888433" cy="46401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1230" name="领药信息"/>
          <p:cNvSpPr/>
          <p:nvPr/>
        </p:nvSpPr>
        <p:spPr>
          <a:xfrm>
            <a:off x="13196101" y="7001870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领药信息</a:t>
            </a:r>
          </a:p>
        </p:txBody>
      </p:sp>
      <p:sp>
        <p:nvSpPr>
          <p:cNvPr id="1231" name="执行信息"/>
          <p:cNvSpPr/>
          <p:nvPr/>
        </p:nvSpPr>
        <p:spPr>
          <a:xfrm>
            <a:off x="13196101" y="7385525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执行信息</a:t>
            </a:r>
          </a:p>
        </p:txBody>
      </p:sp>
      <p:sp>
        <p:nvSpPr>
          <p:cNvPr id="1232" name="赋能"/>
          <p:cNvSpPr/>
          <p:nvPr/>
        </p:nvSpPr>
        <p:spPr>
          <a:xfrm>
            <a:off x="16933794" y="10215736"/>
            <a:ext cx="1888433" cy="1131975"/>
          </a:xfrm>
          <a:prstGeom prst="rect">
            <a:avLst/>
          </a:prstGeom>
          <a:solidFill>
            <a:srgbClr val="0433FF">
              <a:alpha val="68477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赋能</a:t>
            </a:r>
          </a:p>
        </p:txBody>
      </p:sp>
      <p:sp>
        <p:nvSpPr>
          <p:cNvPr id="1233" name="线条"/>
          <p:cNvSpPr/>
          <p:nvPr/>
        </p:nvSpPr>
        <p:spPr>
          <a:xfrm>
            <a:off x="13039847" y="6191035"/>
            <a:ext cx="5198527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34" name="线条"/>
          <p:cNvSpPr/>
          <p:nvPr/>
        </p:nvSpPr>
        <p:spPr>
          <a:xfrm>
            <a:off x="18241362" y="6173844"/>
            <a:ext cx="1" cy="4000893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35" name="诊断信息"/>
          <p:cNvSpPr/>
          <p:nvPr/>
        </p:nvSpPr>
        <p:spPr>
          <a:xfrm>
            <a:off x="16764201" y="6242657"/>
            <a:ext cx="1378990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诊断信息</a:t>
            </a:r>
          </a:p>
        </p:txBody>
      </p:sp>
      <p:sp>
        <p:nvSpPr>
          <p:cNvPr id="1236" name="医嘱信息"/>
          <p:cNvSpPr/>
          <p:nvPr/>
        </p:nvSpPr>
        <p:spPr>
          <a:xfrm>
            <a:off x="16764201" y="6626312"/>
            <a:ext cx="1378990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医嘱信息</a:t>
            </a:r>
          </a:p>
        </p:txBody>
      </p:sp>
      <p:sp>
        <p:nvSpPr>
          <p:cNvPr id="1237" name="线条"/>
          <p:cNvSpPr/>
          <p:nvPr/>
        </p:nvSpPr>
        <p:spPr>
          <a:xfrm flipH="1">
            <a:off x="13013138" y="10771556"/>
            <a:ext cx="3898064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38" name="协同记录信息"/>
          <p:cNvSpPr/>
          <p:nvPr/>
        </p:nvSpPr>
        <p:spPr>
          <a:xfrm>
            <a:off x="14251325" y="10215736"/>
            <a:ext cx="1888433" cy="46401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协同记录信息</a:t>
            </a:r>
          </a:p>
        </p:txBody>
      </p:sp>
      <p:sp>
        <p:nvSpPr>
          <p:cNvPr id="1239" name="线条"/>
          <p:cNvSpPr/>
          <p:nvPr/>
        </p:nvSpPr>
        <p:spPr>
          <a:xfrm>
            <a:off x="7318222" y="8403734"/>
            <a:ext cx="3788815" cy="1"/>
          </a:xfrm>
          <a:prstGeom prst="line">
            <a:avLst/>
          </a:prstGeom>
          <a:ln w="12700">
            <a:solidFill>
              <a:srgbClr val="FFFFFF">
                <a:alpha val="85362"/>
              </a:srgbClr>
            </a:solidFill>
            <a:miter lim="400000"/>
            <a:headEnd type="triangle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240" name="患者基本信息"/>
          <p:cNvSpPr/>
          <p:nvPr/>
        </p:nvSpPr>
        <p:spPr>
          <a:xfrm>
            <a:off x="7669363" y="7889961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患者基本信息</a:t>
            </a:r>
          </a:p>
        </p:txBody>
      </p:sp>
      <p:sp>
        <p:nvSpPr>
          <p:cNvPr id="1241" name="金额变动信息"/>
          <p:cNvSpPr/>
          <p:nvPr/>
        </p:nvSpPr>
        <p:spPr>
          <a:xfrm>
            <a:off x="7669363" y="8829761"/>
            <a:ext cx="1888433" cy="46401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金额变动信息</a:t>
            </a:r>
          </a:p>
        </p:txBody>
      </p:sp>
      <p:sp>
        <p:nvSpPr>
          <p:cNvPr id="1242" name="物品"/>
          <p:cNvSpPr/>
          <p:nvPr/>
        </p:nvSpPr>
        <p:spPr>
          <a:xfrm>
            <a:off x="11207352" y="7723880"/>
            <a:ext cx="1888433" cy="1445607"/>
          </a:xfrm>
          <a:prstGeom prst="rect">
            <a:avLst/>
          </a:prstGeom>
          <a:solidFill>
            <a:srgbClr val="FF2600">
              <a:alpha val="48030"/>
            </a:srgbClr>
          </a:solidFill>
          <a:ln w="15875">
            <a:solidFill>
              <a:srgbClr val="F3F7F5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物品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设计动机—&gt;来自发展的声音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设计动机—&gt;来自发展的声音 </a:t>
            </a:r>
          </a:p>
        </p:txBody>
      </p:sp>
      <p:pic>
        <p:nvPicPr>
          <p:cNvPr id="206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3587" y="2339285"/>
            <a:ext cx="22780500" cy="11115785"/>
          </a:xfrm>
          <a:prstGeom prst="rect">
            <a:avLst/>
          </a:prstGeom>
          <a:ln w="12700">
            <a:solidFill>
              <a:srgbClr val="F3F7F5"/>
            </a:solidFill>
            <a:prstDash val="sysDot"/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矩形"/>
          <p:cNvSpPr/>
          <p:nvPr/>
        </p:nvSpPr>
        <p:spPr>
          <a:xfrm>
            <a:off x="13479822" y="2402087"/>
            <a:ext cx="9977723" cy="1064218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45" name="工件示例—&gt;003-resource-患者"/>
          <p:cNvSpPr txBox="1"/>
          <p:nvPr/>
        </p:nvSpPr>
        <p:spPr>
          <a:xfrm>
            <a:off x="736224" y="184504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工件示例—&gt;003-resource-患者</a:t>
            </a:r>
          </a:p>
        </p:txBody>
      </p:sp>
      <p:sp>
        <p:nvSpPr>
          <p:cNvPr id="1246" name="矩形"/>
          <p:cNvSpPr/>
          <p:nvPr/>
        </p:nvSpPr>
        <p:spPr>
          <a:xfrm>
            <a:off x="862131" y="2402087"/>
            <a:ext cx="12604202" cy="1064218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1247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3225" y="3992688"/>
            <a:ext cx="10346135" cy="8734162"/>
          </a:xfrm>
          <a:prstGeom prst="rect">
            <a:avLst/>
          </a:prstGeom>
          <a:ln w="76200">
            <a:solidFill>
              <a:srgbClr val="FFFFFF"/>
            </a:solidFill>
            <a:miter lim="400000"/>
          </a:ln>
        </p:spPr>
      </p:pic>
      <p:pic>
        <p:nvPicPr>
          <p:cNvPr id="1248" name="图像" descr="图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92493" y="3975084"/>
            <a:ext cx="9080501" cy="457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结构体样式"/>
          <p:cNvSpPr/>
          <p:nvPr/>
        </p:nvSpPr>
        <p:spPr>
          <a:xfrm>
            <a:off x="3199871" y="2768820"/>
            <a:ext cx="6867007" cy="8624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结构体样式</a:t>
            </a:r>
          </a:p>
        </p:txBody>
      </p:sp>
      <p:sp>
        <p:nvSpPr>
          <p:cNvPr id="1250" name="uml和json样式"/>
          <p:cNvSpPr/>
          <p:nvPr/>
        </p:nvSpPr>
        <p:spPr>
          <a:xfrm>
            <a:off x="14966725" y="2768820"/>
            <a:ext cx="6867006" cy="86245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3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uml和json样式</a:t>
            </a:r>
          </a:p>
        </p:txBody>
      </p:sp>
      <p:pic>
        <p:nvPicPr>
          <p:cNvPr id="1251" name="图像" descr="图像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75970" y="8571406"/>
            <a:ext cx="6867006" cy="42064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文本"/>
          <p:cNvSpPr txBox="1"/>
          <p:nvPr/>
        </p:nvSpPr>
        <p:spPr>
          <a:xfrm>
            <a:off x="736224" y="-55405"/>
            <a:ext cx="20955001" cy="1268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54" name="工件示例—&gt;场景涉及到的关键参考文档"/>
          <p:cNvSpPr txBox="1"/>
          <p:nvPr/>
        </p:nvSpPr>
        <p:spPr>
          <a:xfrm>
            <a:off x="736224" y="-55405"/>
            <a:ext cx="20853274" cy="1023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/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工件示例—&gt;场景涉及到的关键参考文档</a:t>
            </a:r>
          </a:p>
        </p:txBody>
      </p:sp>
      <p:graphicFrame>
        <p:nvGraphicFramePr>
          <p:cNvPr id="1255" name="表格"/>
          <p:cNvGraphicFramePr/>
          <p:nvPr/>
        </p:nvGraphicFramePr>
        <p:xfrm>
          <a:off x="762000" y="2336800"/>
          <a:ext cx="22791092" cy="8597900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1525558"/>
                <a:gridCol w="3474501"/>
                <a:gridCol w="5683627"/>
                <a:gridCol w="12082004"/>
              </a:tblGrid>
              <a:tr h="8572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编号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类型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600">
                          <a:solidFill>
                            <a:srgbClr val="A6AAA9"/>
                          </a:solidFill>
                          <a:sym typeface="Avenir Next Demi Bold"/>
                        </a:rPr>
                        <a:t>资源</a:t>
                      </a:r>
                    </a:p>
                  </a:txBody>
                  <a:tcPr marL="50800" marR="50800" marT="50800" marB="50800" anchor="ctr" anchorCtr="0" horzOverflow="overflow"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rgbClr val="A6AAA9"/>
                          </a:solidFill>
                          <a:sym typeface="Avenir Next Demi Bold"/>
                        </a:rPr>
                        <a:t>说明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  <a:lnT w="25400">
                      <a:solidFill>
                        <a:srgbClr val="5F6568"/>
                      </a:solidFill>
                      <a:miter lim="400000"/>
                    </a:lnT>
                  </a:tcPr>
                </a:tc>
              </a:tr>
              <a:tr h="107176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术语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2" invalidUrl="" action="" tgtFrame="" tooltip="" history="1" highlightClick="0" endSnd="0"/>
                        </a:rPr>
                        <a:t>http://build.fhir.org/terminology-module.html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编码体系说明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109362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交换-api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3" invalidUrl="" action="" tgtFrame="" tooltip="" history="1" highlightClick="0" endSnd="0"/>
                        </a:rPr>
                        <a:t>http://build.fhir.org/http.html</a:t>
                      </a:r>
                      <a:r>
                        <a:t>。  </a:t>
                      </a:r>
                    </a:p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4" invalidUrl="" action="" tgtFrame="" tooltip="" history="1" highlightClick="0" endSnd="0"/>
                        </a:rPr>
                        <a:t>http://build.fhir.org/search.html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Restful  Api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75978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交换-文档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5" invalidUrl="" action="" tgtFrame="" tooltip="" history="1" highlightClick="0" endSnd="0"/>
                        </a:rPr>
                        <a:t>http://build.fhir.org/documents.html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文档交换机制   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78671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交换-消息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6" invalidUrl="" action="" tgtFrame="" tooltip="" history="1" highlightClick="0" endSnd="0"/>
                        </a:rPr>
                        <a:t>http://build.fhir.org/messaging.html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消息交换机制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97441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交换-服务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7" invalidUrl="" action="" tgtFrame="" tooltip="" history="1" highlightClick="0" endSnd="0"/>
                        </a:rPr>
                        <a:t>http://build.fhir.org/services.html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服务验证机制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9315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临床 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8" invalidUrl="" action="" tgtFrame="" tooltip="" history="1" highlightClick="0" endSnd="0"/>
                        </a:rPr>
                        <a:t>http://build.fhir.org/clinicalsummary-module.html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针对高血压患者就诊场景.这里关注挂号活动即可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7832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诊断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9" invalidUrl="" action="" tgtFrame="" tooltip="" history="1" highlightClick="0" endSnd="0"/>
                        </a:rPr>
                        <a:t>http://build.fhir.org/diagnostics-module.html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关注临床场景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855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药物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10" invalidUrl="" action="" tgtFrame="" tooltip="" history="1" highlightClick="0" endSnd="0"/>
                        </a:rPr>
                        <a:t>http://build.fhir.org/medications-module.html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关注高血压相关场景即可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  <a:tr h="9398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rgbClr val="A6AAA9"/>
                          </a:solidFill>
                          <a:sym typeface="Avenir Next Demi Bold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lnL w="25400">
                      <a:solidFill>
                        <a:srgbClr val="5F6568"/>
                      </a:solidFill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4000">
                          <a:solidFill>
                            <a:schemeClr val="accent1"/>
                          </a:solidFill>
                          <a:sym typeface="Avenir Next Medium"/>
                        </a:rPr>
                        <a:t>工作流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457200">
                        <a:lnSpc>
                          <a:spcPts val="4500"/>
                        </a:lnSpc>
                        <a:defRPr sz="2600" u="sng">
                          <a:solidFill>
                            <a:srgbClr val="0000EE"/>
                          </a:solidFill>
                          <a:latin typeface="Times"/>
                          <a:ea typeface="Times"/>
                          <a:cs typeface="Times"/>
                          <a:sym typeface="Times"/>
                        </a:defRPr>
                      </a:pPr>
                      <a:r>
                        <a:rPr>
                          <a:solidFill>
                            <a:schemeClr val="accent1"/>
                          </a:solidFill>
                          <a:hlinkClick r:id="rId11" invalidUrl="" action="" tgtFrame="" tooltip="" history="1" highlightClick="0" endSnd="0"/>
                        </a:rPr>
                        <a:t>http://build.fhir.org/workflow-module.html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800">
                          <a:solidFill>
                            <a:schemeClr val="accent1"/>
                          </a:solidFill>
                          <a:sym typeface="Avenir Next Medium"/>
                        </a:rPr>
                        <a:t>关注挂号,诊断，医嘱</a:t>
                      </a:r>
                    </a:p>
                  </a:txBody>
                  <a:tcPr marL="50800" marR="50800" marT="50800" marB="50800" anchor="ctr" anchorCtr="0" horzOverflow="overflow">
                    <a:lnR w="25400">
                      <a:solidFill>
                        <a:srgbClr val="5F6568"/>
                      </a:solidFill>
                      <a:miter lim="400000"/>
                    </a:lnR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项目角色分工及难点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项目角色分工及难点</a:t>
            </a:r>
          </a:p>
        </p:txBody>
      </p:sp>
      <p:sp>
        <p:nvSpPr>
          <p:cNvPr id="1258" name="矩形"/>
          <p:cNvSpPr/>
          <p:nvPr/>
        </p:nvSpPr>
        <p:spPr>
          <a:xfrm>
            <a:off x="850842" y="2311400"/>
            <a:ext cx="14699984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59" name="矩形"/>
          <p:cNvSpPr/>
          <p:nvPr/>
        </p:nvSpPr>
        <p:spPr>
          <a:xfrm>
            <a:off x="15545744" y="2311400"/>
            <a:ext cx="7875134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260" name="重点难点"/>
          <p:cNvSpPr/>
          <p:nvPr/>
        </p:nvSpPr>
        <p:spPr>
          <a:xfrm>
            <a:off x="18125008" y="3004311"/>
            <a:ext cx="2716604" cy="75059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重点难点</a:t>
            </a:r>
          </a:p>
        </p:txBody>
      </p:sp>
      <p:sp>
        <p:nvSpPr>
          <p:cNvPr id="1261" name="1.Fhir标准研究工作重点也是难点."/>
          <p:cNvSpPr/>
          <p:nvPr/>
        </p:nvSpPr>
        <p:spPr>
          <a:xfrm>
            <a:off x="15833356" y="4119659"/>
            <a:ext cx="7299911" cy="750593"/>
          </a:xfrm>
          <a:prstGeom prst="rect">
            <a:avLst/>
          </a:pr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1.Fhir标准研究工作重点也是难点.</a:t>
            </a:r>
          </a:p>
        </p:txBody>
      </p:sp>
      <p:grpSp>
        <p:nvGrpSpPr>
          <p:cNvPr id="1282" name="成组"/>
          <p:cNvGrpSpPr/>
          <p:nvPr/>
        </p:nvGrpSpPr>
        <p:grpSpPr>
          <a:xfrm>
            <a:off x="1056070" y="4042665"/>
            <a:ext cx="13137376" cy="8272270"/>
            <a:chOff x="0" y="0"/>
            <a:chExt cx="13137374" cy="8272268"/>
          </a:xfrm>
        </p:grpSpPr>
        <p:sp>
          <p:nvSpPr>
            <p:cNvPr id="1262" name="男"/>
            <p:cNvSpPr/>
            <p:nvPr/>
          </p:nvSpPr>
          <p:spPr>
            <a:xfrm>
              <a:off x="7166380" y="0"/>
              <a:ext cx="567192" cy="153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fill="norm" stroke="1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3" name="架构师"/>
            <p:cNvSpPr txBox="1"/>
            <p:nvPr/>
          </p:nvSpPr>
          <p:spPr>
            <a:xfrm>
              <a:off x="8013913" y="422330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架构师</a:t>
              </a:r>
            </a:p>
          </p:txBody>
        </p:sp>
        <p:sp>
          <p:nvSpPr>
            <p:cNvPr id="1264" name="废纸篓"/>
            <p:cNvSpPr/>
            <p:nvPr/>
          </p:nvSpPr>
          <p:spPr>
            <a:xfrm>
              <a:off x="2920279" y="3002142"/>
              <a:ext cx="941342" cy="1479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87" h="21600" fill="norm" stroke="1" extrusionOk="0">
                  <a:moveTo>
                    <a:pt x="15738" y="0"/>
                  </a:moveTo>
                  <a:cubicBezTo>
                    <a:pt x="15000" y="0"/>
                    <a:pt x="14261" y="180"/>
                    <a:pt x="13698" y="538"/>
                  </a:cubicBezTo>
                  <a:cubicBezTo>
                    <a:pt x="12571" y="1256"/>
                    <a:pt x="12571" y="2420"/>
                    <a:pt x="13698" y="3137"/>
                  </a:cubicBezTo>
                  <a:cubicBezTo>
                    <a:pt x="14825" y="3855"/>
                    <a:pt x="16652" y="3855"/>
                    <a:pt x="17779" y="3137"/>
                  </a:cubicBezTo>
                  <a:cubicBezTo>
                    <a:pt x="18906" y="2420"/>
                    <a:pt x="18906" y="1256"/>
                    <a:pt x="17779" y="538"/>
                  </a:cubicBezTo>
                  <a:cubicBezTo>
                    <a:pt x="17215" y="180"/>
                    <a:pt x="16477" y="0"/>
                    <a:pt x="15738" y="0"/>
                  </a:cubicBezTo>
                  <a:close/>
                  <a:moveTo>
                    <a:pt x="12431" y="4060"/>
                  </a:moveTo>
                  <a:cubicBezTo>
                    <a:pt x="12375" y="4060"/>
                    <a:pt x="12329" y="4065"/>
                    <a:pt x="12277" y="4067"/>
                  </a:cubicBezTo>
                  <a:lnTo>
                    <a:pt x="11793" y="4070"/>
                  </a:lnTo>
                  <a:lnTo>
                    <a:pt x="11790" y="4074"/>
                  </a:lnTo>
                  <a:cubicBezTo>
                    <a:pt x="11397" y="4092"/>
                    <a:pt x="11041" y="4249"/>
                    <a:pt x="10921" y="4504"/>
                  </a:cubicBezTo>
                  <a:lnTo>
                    <a:pt x="7712" y="11274"/>
                  </a:lnTo>
                  <a:cubicBezTo>
                    <a:pt x="7555" y="11605"/>
                    <a:pt x="7850" y="11954"/>
                    <a:pt x="8369" y="12054"/>
                  </a:cubicBezTo>
                  <a:cubicBezTo>
                    <a:pt x="8463" y="12072"/>
                    <a:pt x="8558" y="12081"/>
                    <a:pt x="8652" y="12081"/>
                  </a:cubicBezTo>
                  <a:cubicBezTo>
                    <a:pt x="9074" y="12081"/>
                    <a:pt x="9465" y="11906"/>
                    <a:pt x="9593" y="11635"/>
                  </a:cubicBezTo>
                  <a:lnTo>
                    <a:pt x="11901" y="6763"/>
                  </a:lnTo>
                  <a:lnTo>
                    <a:pt x="12386" y="6772"/>
                  </a:lnTo>
                  <a:lnTo>
                    <a:pt x="12386" y="12631"/>
                  </a:lnTo>
                  <a:lnTo>
                    <a:pt x="12394" y="12631"/>
                  </a:lnTo>
                  <a:lnTo>
                    <a:pt x="12394" y="20611"/>
                  </a:lnTo>
                  <a:cubicBezTo>
                    <a:pt x="12394" y="21148"/>
                    <a:pt x="13075" y="21583"/>
                    <a:pt x="13918" y="21583"/>
                  </a:cubicBezTo>
                  <a:cubicBezTo>
                    <a:pt x="14761" y="21583"/>
                    <a:pt x="15444" y="21148"/>
                    <a:pt x="15444" y="20611"/>
                  </a:cubicBezTo>
                  <a:lnTo>
                    <a:pt x="15444" y="12631"/>
                  </a:lnTo>
                  <a:lnTo>
                    <a:pt x="16030" y="12631"/>
                  </a:lnTo>
                  <a:lnTo>
                    <a:pt x="16030" y="20611"/>
                  </a:lnTo>
                  <a:cubicBezTo>
                    <a:pt x="16030" y="21148"/>
                    <a:pt x="16713" y="21583"/>
                    <a:pt x="17556" y="21583"/>
                  </a:cubicBezTo>
                  <a:cubicBezTo>
                    <a:pt x="18399" y="21583"/>
                    <a:pt x="19083" y="21148"/>
                    <a:pt x="19083" y="20611"/>
                  </a:cubicBezTo>
                  <a:lnTo>
                    <a:pt x="19083" y="12631"/>
                  </a:lnTo>
                  <a:lnTo>
                    <a:pt x="19093" y="12631"/>
                  </a:lnTo>
                  <a:lnTo>
                    <a:pt x="19093" y="6772"/>
                  </a:lnTo>
                  <a:lnTo>
                    <a:pt x="19674" y="6772"/>
                  </a:lnTo>
                  <a:lnTo>
                    <a:pt x="19674" y="12383"/>
                  </a:lnTo>
                  <a:cubicBezTo>
                    <a:pt x="19674" y="12718"/>
                    <a:pt x="20101" y="12990"/>
                    <a:pt x="20628" y="12990"/>
                  </a:cubicBezTo>
                  <a:cubicBezTo>
                    <a:pt x="21154" y="12990"/>
                    <a:pt x="21582" y="12718"/>
                    <a:pt x="21582" y="12383"/>
                  </a:cubicBezTo>
                  <a:lnTo>
                    <a:pt x="21582" y="5602"/>
                  </a:lnTo>
                  <a:cubicBezTo>
                    <a:pt x="21600" y="5436"/>
                    <a:pt x="21598" y="4959"/>
                    <a:pt x="21054" y="4563"/>
                  </a:cubicBezTo>
                  <a:cubicBezTo>
                    <a:pt x="20738" y="4333"/>
                    <a:pt x="20133" y="4060"/>
                    <a:pt x="19040" y="4060"/>
                  </a:cubicBezTo>
                  <a:lnTo>
                    <a:pt x="15834" y="4060"/>
                  </a:lnTo>
                  <a:lnTo>
                    <a:pt x="15638" y="4060"/>
                  </a:lnTo>
                  <a:lnTo>
                    <a:pt x="13041" y="4060"/>
                  </a:lnTo>
                  <a:lnTo>
                    <a:pt x="12431" y="4060"/>
                  </a:lnTo>
                  <a:close/>
                  <a:moveTo>
                    <a:pt x="6816" y="12941"/>
                  </a:moveTo>
                  <a:lnTo>
                    <a:pt x="5496" y="13097"/>
                  </a:lnTo>
                  <a:cubicBezTo>
                    <a:pt x="5404" y="13107"/>
                    <a:pt x="5344" y="13163"/>
                    <a:pt x="5361" y="13222"/>
                  </a:cubicBezTo>
                  <a:lnTo>
                    <a:pt x="5602" y="14062"/>
                  </a:lnTo>
                  <a:cubicBezTo>
                    <a:pt x="5619" y="14120"/>
                    <a:pt x="5706" y="14159"/>
                    <a:pt x="5798" y="14148"/>
                  </a:cubicBezTo>
                  <a:lnTo>
                    <a:pt x="7118" y="13994"/>
                  </a:lnTo>
                  <a:cubicBezTo>
                    <a:pt x="7210" y="13984"/>
                    <a:pt x="7270" y="13926"/>
                    <a:pt x="7253" y="13868"/>
                  </a:cubicBezTo>
                  <a:lnTo>
                    <a:pt x="7012" y="13029"/>
                  </a:lnTo>
                  <a:cubicBezTo>
                    <a:pt x="6995" y="12971"/>
                    <a:pt x="6908" y="12931"/>
                    <a:pt x="6816" y="12941"/>
                  </a:cubicBezTo>
                  <a:close/>
                  <a:moveTo>
                    <a:pt x="1651" y="13966"/>
                  </a:moveTo>
                  <a:lnTo>
                    <a:pt x="0" y="14175"/>
                  </a:lnTo>
                  <a:lnTo>
                    <a:pt x="2313" y="21600"/>
                  </a:lnTo>
                  <a:lnTo>
                    <a:pt x="4346" y="21600"/>
                  </a:lnTo>
                  <a:lnTo>
                    <a:pt x="6153" y="21600"/>
                  </a:lnTo>
                  <a:lnTo>
                    <a:pt x="8183" y="21600"/>
                  </a:lnTo>
                  <a:lnTo>
                    <a:pt x="10499" y="14175"/>
                  </a:lnTo>
                  <a:lnTo>
                    <a:pt x="8848" y="13966"/>
                  </a:lnTo>
                  <a:lnTo>
                    <a:pt x="6803" y="20528"/>
                  </a:lnTo>
                  <a:lnTo>
                    <a:pt x="6153" y="20528"/>
                  </a:lnTo>
                  <a:lnTo>
                    <a:pt x="4346" y="20528"/>
                  </a:lnTo>
                  <a:lnTo>
                    <a:pt x="3697" y="20528"/>
                  </a:lnTo>
                  <a:lnTo>
                    <a:pt x="1651" y="13966"/>
                  </a:lnTo>
                  <a:close/>
                  <a:moveTo>
                    <a:pt x="4669" y="14519"/>
                  </a:moveTo>
                  <a:cubicBezTo>
                    <a:pt x="4626" y="14514"/>
                    <a:pt x="4580" y="14519"/>
                    <a:pt x="4542" y="14536"/>
                  </a:cubicBezTo>
                  <a:lnTo>
                    <a:pt x="3442" y="15026"/>
                  </a:lnTo>
                  <a:cubicBezTo>
                    <a:pt x="3366" y="15060"/>
                    <a:pt x="3347" y="15127"/>
                    <a:pt x="3400" y="15176"/>
                  </a:cubicBezTo>
                  <a:lnTo>
                    <a:pt x="4168" y="15876"/>
                  </a:lnTo>
                  <a:cubicBezTo>
                    <a:pt x="4222" y="15925"/>
                    <a:pt x="4328" y="15937"/>
                    <a:pt x="4404" y="15903"/>
                  </a:cubicBezTo>
                  <a:lnTo>
                    <a:pt x="5504" y="15414"/>
                  </a:lnTo>
                  <a:cubicBezTo>
                    <a:pt x="5581" y="15380"/>
                    <a:pt x="5597" y="15312"/>
                    <a:pt x="5544" y="15263"/>
                  </a:cubicBezTo>
                  <a:lnTo>
                    <a:pt x="4778" y="14563"/>
                  </a:lnTo>
                  <a:cubicBezTo>
                    <a:pt x="4751" y="14539"/>
                    <a:pt x="4712" y="14524"/>
                    <a:pt x="4669" y="14519"/>
                  </a:cubicBezTo>
                  <a:close/>
                  <a:moveTo>
                    <a:pt x="6214" y="16100"/>
                  </a:moveTo>
                  <a:cubicBezTo>
                    <a:pt x="6171" y="16097"/>
                    <a:pt x="6124" y="16105"/>
                    <a:pt x="6087" y="16122"/>
                  </a:cubicBezTo>
                  <a:lnTo>
                    <a:pt x="5019" y="16635"/>
                  </a:lnTo>
                  <a:cubicBezTo>
                    <a:pt x="4945" y="16671"/>
                    <a:pt x="4929" y="16740"/>
                    <a:pt x="4985" y="16787"/>
                  </a:cubicBezTo>
                  <a:lnTo>
                    <a:pt x="5793" y="17469"/>
                  </a:lnTo>
                  <a:cubicBezTo>
                    <a:pt x="5849" y="17516"/>
                    <a:pt x="5954" y="17525"/>
                    <a:pt x="6029" y="17489"/>
                  </a:cubicBezTo>
                  <a:lnTo>
                    <a:pt x="7099" y="16976"/>
                  </a:lnTo>
                  <a:cubicBezTo>
                    <a:pt x="7174" y="16940"/>
                    <a:pt x="7190" y="16872"/>
                    <a:pt x="7134" y="16824"/>
                  </a:cubicBezTo>
                  <a:lnTo>
                    <a:pt x="6326" y="16143"/>
                  </a:lnTo>
                  <a:cubicBezTo>
                    <a:pt x="6297" y="16119"/>
                    <a:pt x="6257" y="16104"/>
                    <a:pt x="6214" y="161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5" name="业务组"/>
            <p:cNvSpPr txBox="1"/>
            <p:nvPr/>
          </p:nvSpPr>
          <p:spPr>
            <a:xfrm>
              <a:off x="4037119" y="3578677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业务组</a:t>
              </a:r>
            </a:p>
          </p:txBody>
        </p:sp>
        <p:sp>
          <p:nvSpPr>
            <p:cNvPr id="1266" name="婴儿爬动"/>
            <p:cNvSpPr/>
            <p:nvPr/>
          </p:nvSpPr>
          <p:spPr>
            <a:xfrm>
              <a:off x="9455976" y="3281739"/>
              <a:ext cx="1152598" cy="8681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1" h="21192" fill="norm" stroke="1" extrusionOk="0">
                  <a:moveTo>
                    <a:pt x="17338" y="0"/>
                  </a:moveTo>
                  <a:cubicBezTo>
                    <a:pt x="17184" y="-1"/>
                    <a:pt x="17026" y="7"/>
                    <a:pt x="16863" y="24"/>
                  </a:cubicBezTo>
                  <a:cubicBezTo>
                    <a:pt x="14606" y="265"/>
                    <a:pt x="14522" y="3352"/>
                    <a:pt x="14539" y="4168"/>
                  </a:cubicBezTo>
                  <a:cubicBezTo>
                    <a:pt x="14541" y="4260"/>
                    <a:pt x="14481" y="4330"/>
                    <a:pt x="14411" y="4320"/>
                  </a:cubicBezTo>
                  <a:cubicBezTo>
                    <a:pt x="14232" y="4292"/>
                    <a:pt x="13926" y="4358"/>
                    <a:pt x="13804" y="5056"/>
                  </a:cubicBezTo>
                  <a:cubicBezTo>
                    <a:pt x="13742" y="5414"/>
                    <a:pt x="13780" y="5842"/>
                    <a:pt x="13857" y="6244"/>
                  </a:cubicBezTo>
                  <a:cubicBezTo>
                    <a:pt x="13883" y="6381"/>
                    <a:pt x="13856" y="6527"/>
                    <a:pt x="13779" y="6627"/>
                  </a:cubicBezTo>
                  <a:cubicBezTo>
                    <a:pt x="12987" y="7643"/>
                    <a:pt x="10776" y="8319"/>
                    <a:pt x="8310" y="8841"/>
                  </a:cubicBezTo>
                  <a:cubicBezTo>
                    <a:pt x="8211" y="8862"/>
                    <a:pt x="8112" y="8810"/>
                    <a:pt x="8054" y="8703"/>
                  </a:cubicBezTo>
                  <a:cubicBezTo>
                    <a:pt x="7971" y="8549"/>
                    <a:pt x="7886" y="8424"/>
                    <a:pt x="7798" y="8336"/>
                  </a:cubicBezTo>
                  <a:cubicBezTo>
                    <a:pt x="7727" y="8264"/>
                    <a:pt x="7633" y="8237"/>
                    <a:pt x="7545" y="8261"/>
                  </a:cubicBezTo>
                  <a:cubicBezTo>
                    <a:pt x="7040" y="8396"/>
                    <a:pt x="6790" y="8497"/>
                    <a:pt x="6586" y="8791"/>
                  </a:cubicBezTo>
                  <a:cubicBezTo>
                    <a:pt x="6506" y="8905"/>
                    <a:pt x="6372" y="8930"/>
                    <a:pt x="6258" y="8890"/>
                  </a:cubicBezTo>
                  <a:cubicBezTo>
                    <a:pt x="6044" y="8815"/>
                    <a:pt x="5602" y="8774"/>
                    <a:pt x="4759" y="9083"/>
                  </a:cubicBezTo>
                  <a:cubicBezTo>
                    <a:pt x="3289" y="9623"/>
                    <a:pt x="1479" y="12638"/>
                    <a:pt x="3692" y="17008"/>
                  </a:cubicBezTo>
                  <a:cubicBezTo>
                    <a:pt x="3742" y="17106"/>
                    <a:pt x="3660" y="17226"/>
                    <a:pt x="3580" y="17173"/>
                  </a:cubicBezTo>
                  <a:cubicBezTo>
                    <a:pt x="3480" y="17107"/>
                    <a:pt x="3373" y="17049"/>
                    <a:pt x="3248" y="17008"/>
                  </a:cubicBezTo>
                  <a:cubicBezTo>
                    <a:pt x="2672" y="16817"/>
                    <a:pt x="2147" y="17532"/>
                    <a:pt x="2066" y="18125"/>
                  </a:cubicBezTo>
                  <a:cubicBezTo>
                    <a:pt x="1985" y="18717"/>
                    <a:pt x="1466" y="19287"/>
                    <a:pt x="1030" y="19447"/>
                  </a:cubicBezTo>
                  <a:cubicBezTo>
                    <a:pt x="745" y="19551"/>
                    <a:pt x="601" y="19831"/>
                    <a:pt x="536" y="20012"/>
                  </a:cubicBezTo>
                  <a:cubicBezTo>
                    <a:pt x="504" y="20099"/>
                    <a:pt x="434" y="20154"/>
                    <a:pt x="361" y="20146"/>
                  </a:cubicBezTo>
                  <a:cubicBezTo>
                    <a:pt x="216" y="20131"/>
                    <a:pt x="0" y="20176"/>
                    <a:pt x="0" y="20586"/>
                  </a:cubicBezTo>
                  <a:cubicBezTo>
                    <a:pt x="0" y="21201"/>
                    <a:pt x="1520" y="21134"/>
                    <a:pt x="2353" y="21134"/>
                  </a:cubicBezTo>
                  <a:cubicBezTo>
                    <a:pt x="3186" y="21134"/>
                    <a:pt x="3178" y="20359"/>
                    <a:pt x="3531" y="20359"/>
                  </a:cubicBezTo>
                  <a:cubicBezTo>
                    <a:pt x="3884" y="20359"/>
                    <a:pt x="4908" y="21156"/>
                    <a:pt x="5956" y="21156"/>
                  </a:cubicBezTo>
                  <a:cubicBezTo>
                    <a:pt x="7004" y="21156"/>
                    <a:pt x="5747" y="21156"/>
                    <a:pt x="9170" y="21156"/>
                  </a:cubicBezTo>
                  <a:cubicBezTo>
                    <a:pt x="10984" y="21156"/>
                    <a:pt x="10988" y="19548"/>
                    <a:pt x="10592" y="18037"/>
                  </a:cubicBezTo>
                  <a:cubicBezTo>
                    <a:pt x="10553" y="17888"/>
                    <a:pt x="10642" y="17734"/>
                    <a:pt x="10762" y="17742"/>
                  </a:cubicBezTo>
                  <a:cubicBezTo>
                    <a:pt x="11100" y="17764"/>
                    <a:pt x="11458" y="17753"/>
                    <a:pt x="11826" y="17689"/>
                  </a:cubicBezTo>
                  <a:cubicBezTo>
                    <a:pt x="11915" y="17674"/>
                    <a:pt x="11999" y="17751"/>
                    <a:pt x="12016" y="17868"/>
                  </a:cubicBezTo>
                  <a:cubicBezTo>
                    <a:pt x="12285" y="19718"/>
                    <a:pt x="13061" y="21599"/>
                    <a:pt x="14512" y="21048"/>
                  </a:cubicBezTo>
                  <a:cubicBezTo>
                    <a:pt x="15083" y="21296"/>
                    <a:pt x="15499" y="21198"/>
                    <a:pt x="15749" y="20949"/>
                  </a:cubicBezTo>
                  <a:cubicBezTo>
                    <a:pt x="16298" y="21270"/>
                    <a:pt x="16674" y="20792"/>
                    <a:pt x="16356" y="20439"/>
                  </a:cubicBezTo>
                  <a:cubicBezTo>
                    <a:pt x="16054" y="20103"/>
                    <a:pt x="15486" y="19298"/>
                    <a:pt x="14573" y="19299"/>
                  </a:cubicBezTo>
                  <a:cubicBezTo>
                    <a:pt x="14475" y="19299"/>
                    <a:pt x="14390" y="19209"/>
                    <a:pt x="14371" y="19084"/>
                  </a:cubicBezTo>
                  <a:cubicBezTo>
                    <a:pt x="14277" y="18494"/>
                    <a:pt x="14527" y="17143"/>
                    <a:pt x="14662" y="15972"/>
                  </a:cubicBezTo>
                  <a:cubicBezTo>
                    <a:pt x="14676" y="15852"/>
                    <a:pt x="14715" y="15741"/>
                    <a:pt x="14777" y="15651"/>
                  </a:cubicBezTo>
                  <a:cubicBezTo>
                    <a:pt x="15000" y="15325"/>
                    <a:pt x="15213" y="14954"/>
                    <a:pt x="15412" y="14529"/>
                  </a:cubicBezTo>
                  <a:cubicBezTo>
                    <a:pt x="15469" y="14408"/>
                    <a:pt x="15604" y="14409"/>
                    <a:pt x="15656" y="14533"/>
                  </a:cubicBezTo>
                  <a:cubicBezTo>
                    <a:pt x="15799" y="14870"/>
                    <a:pt x="15975" y="15184"/>
                    <a:pt x="16192" y="15439"/>
                  </a:cubicBezTo>
                  <a:cubicBezTo>
                    <a:pt x="16266" y="15526"/>
                    <a:pt x="16318" y="15639"/>
                    <a:pt x="16337" y="15765"/>
                  </a:cubicBezTo>
                  <a:cubicBezTo>
                    <a:pt x="16585" y="17373"/>
                    <a:pt x="18080" y="20842"/>
                    <a:pt x="19101" y="20942"/>
                  </a:cubicBezTo>
                  <a:cubicBezTo>
                    <a:pt x="20107" y="20917"/>
                    <a:pt x="20135" y="21172"/>
                    <a:pt x="20508" y="21173"/>
                  </a:cubicBezTo>
                  <a:cubicBezTo>
                    <a:pt x="20743" y="21174"/>
                    <a:pt x="20862" y="20793"/>
                    <a:pt x="20628" y="20540"/>
                  </a:cubicBezTo>
                  <a:cubicBezTo>
                    <a:pt x="20609" y="20519"/>
                    <a:pt x="20620" y="20478"/>
                    <a:pt x="20645" y="20478"/>
                  </a:cubicBezTo>
                  <a:cubicBezTo>
                    <a:pt x="20759" y="20479"/>
                    <a:pt x="20848" y="20482"/>
                    <a:pt x="20899" y="20485"/>
                  </a:cubicBezTo>
                  <a:cubicBezTo>
                    <a:pt x="20930" y="20486"/>
                    <a:pt x="20958" y="20504"/>
                    <a:pt x="20977" y="20535"/>
                  </a:cubicBezTo>
                  <a:cubicBezTo>
                    <a:pt x="21021" y="20606"/>
                    <a:pt x="21114" y="20741"/>
                    <a:pt x="21241" y="20815"/>
                  </a:cubicBezTo>
                  <a:cubicBezTo>
                    <a:pt x="21415" y="20916"/>
                    <a:pt x="21600" y="20710"/>
                    <a:pt x="21553" y="20469"/>
                  </a:cubicBezTo>
                  <a:cubicBezTo>
                    <a:pt x="21517" y="20281"/>
                    <a:pt x="21459" y="20059"/>
                    <a:pt x="21408" y="19878"/>
                  </a:cubicBezTo>
                  <a:cubicBezTo>
                    <a:pt x="21348" y="19662"/>
                    <a:pt x="21222" y="19489"/>
                    <a:pt x="21061" y="19398"/>
                  </a:cubicBezTo>
                  <a:cubicBezTo>
                    <a:pt x="20606" y="19143"/>
                    <a:pt x="20185" y="18944"/>
                    <a:pt x="19469" y="18789"/>
                  </a:cubicBezTo>
                  <a:cubicBezTo>
                    <a:pt x="19345" y="18762"/>
                    <a:pt x="19240" y="18647"/>
                    <a:pt x="19204" y="18490"/>
                  </a:cubicBezTo>
                  <a:cubicBezTo>
                    <a:pt x="19002" y="17615"/>
                    <a:pt x="19276" y="15944"/>
                    <a:pt x="18469" y="14355"/>
                  </a:cubicBezTo>
                  <a:cubicBezTo>
                    <a:pt x="18330" y="13193"/>
                    <a:pt x="18240" y="12130"/>
                    <a:pt x="17985" y="11219"/>
                  </a:cubicBezTo>
                  <a:cubicBezTo>
                    <a:pt x="17946" y="11077"/>
                    <a:pt x="18017" y="10926"/>
                    <a:pt x="18132" y="10909"/>
                  </a:cubicBezTo>
                  <a:cubicBezTo>
                    <a:pt x="19469" y="10712"/>
                    <a:pt x="20004" y="9093"/>
                    <a:pt x="20031" y="8149"/>
                  </a:cubicBezTo>
                  <a:cubicBezTo>
                    <a:pt x="20067" y="6948"/>
                    <a:pt x="21518" y="5148"/>
                    <a:pt x="21235" y="3532"/>
                  </a:cubicBezTo>
                  <a:cubicBezTo>
                    <a:pt x="20969" y="2017"/>
                    <a:pt x="19647" y="16"/>
                    <a:pt x="1733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67" name="技术组"/>
            <p:cNvSpPr txBox="1"/>
            <p:nvPr/>
          </p:nvSpPr>
          <p:spPr>
            <a:xfrm>
              <a:off x="10819418" y="3499895"/>
              <a:ext cx="13716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技术组</a:t>
              </a:r>
            </a:p>
          </p:txBody>
        </p:sp>
        <p:sp>
          <p:nvSpPr>
            <p:cNvPr id="1268" name="线条"/>
            <p:cNvSpPr/>
            <p:nvPr/>
          </p:nvSpPr>
          <p:spPr>
            <a:xfrm flipV="1">
              <a:off x="4740694" y="1674970"/>
              <a:ext cx="1270001" cy="12700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69" name="线条"/>
            <p:cNvSpPr/>
            <p:nvPr/>
          </p:nvSpPr>
          <p:spPr>
            <a:xfrm flipH="1" flipV="1">
              <a:off x="8984821" y="1650133"/>
              <a:ext cx="1132810" cy="13196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70" name="工人"/>
            <p:cNvSpPr/>
            <p:nvPr/>
          </p:nvSpPr>
          <p:spPr>
            <a:xfrm>
              <a:off x="1034171" y="5955229"/>
              <a:ext cx="684612" cy="1531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7" h="21485" fill="norm" stroke="1" extrusionOk="0">
                  <a:moveTo>
                    <a:pt x="10437" y="4"/>
                  </a:moveTo>
                  <a:cubicBezTo>
                    <a:pt x="10086" y="16"/>
                    <a:pt x="9890" y="53"/>
                    <a:pt x="9890" y="53"/>
                  </a:cubicBezTo>
                  <a:lnTo>
                    <a:pt x="9679" y="218"/>
                  </a:lnTo>
                  <a:cubicBezTo>
                    <a:pt x="9679" y="218"/>
                    <a:pt x="9475" y="209"/>
                    <a:pt x="9302" y="233"/>
                  </a:cubicBezTo>
                  <a:cubicBezTo>
                    <a:pt x="9123" y="277"/>
                    <a:pt x="8310" y="685"/>
                    <a:pt x="8077" y="979"/>
                  </a:cubicBezTo>
                  <a:cubicBezTo>
                    <a:pt x="7824" y="1007"/>
                    <a:pt x="6972" y="1066"/>
                    <a:pt x="6792" y="1100"/>
                  </a:cubicBezTo>
                  <a:cubicBezTo>
                    <a:pt x="6611" y="1134"/>
                    <a:pt x="6610" y="1188"/>
                    <a:pt x="6747" y="1207"/>
                  </a:cubicBezTo>
                  <a:cubicBezTo>
                    <a:pt x="6845" y="1222"/>
                    <a:pt x="7314" y="1289"/>
                    <a:pt x="7960" y="1382"/>
                  </a:cubicBezTo>
                  <a:lnTo>
                    <a:pt x="7768" y="1865"/>
                  </a:lnTo>
                  <a:cubicBezTo>
                    <a:pt x="7768" y="1865"/>
                    <a:pt x="7275" y="2061"/>
                    <a:pt x="7048" y="2209"/>
                  </a:cubicBezTo>
                  <a:cubicBezTo>
                    <a:pt x="6821" y="2357"/>
                    <a:pt x="7572" y="2389"/>
                    <a:pt x="7572" y="2389"/>
                  </a:cubicBezTo>
                  <a:cubicBezTo>
                    <a:pt x="7572" y="2389"/>
                    <a:pt x="7241" y="2949"/>
                    <a:pt x="7719" y="3113"/>
                  </a:cubicBezTo>
                  <a:cubicBezTo>
                    <a:pt x="7920" y="3182"/>
                    <a:pt x="8267" y="3252"/>
                    <a:pt x="8601" y="3308"/>
                  </a:cubicBezTo>
                  <a:cubicBezTo>
                    <a:pt x="8784" y="3339"/>
                    <a:pt x="8857" y="3435"/>
                    <a:pt x="8759" y="3510"/>
                  </a:cubicBezTo>
                  <a:cubicBezTo>
                    <a:pt x="8554" y="3667"/>
                    <a:pt x="8183" y="3908"/>
                    <a:pt x="7670" y="4063"/>
                  </a:cubicBezTo>
                  <a:cubicBezTo>
                    <a:pt x="6854" y="4309"/>
                    <a:pt x="6108" y="5696"/>
                    <a:pt x="6034" y="6631"/>
                  </a:cubicBezTo>
                  <a:cubicBezTo>
                    <a:pt x="5968" y="7473"/>
                    <a:pt x="5033" y="9443"/>
                    <a:pt x="5883" y="10219"/>
                  </a:cubicBezTo>
                  <a:cubicBezTo>
                    <a:pt x="5883" y="10220"/>
                    <a:pt x="5883" y="10221"/>
                    <a:pt x="5883" y="10221"/>
                  </a:cubicBezTo>
                  <a:cubicBezTo>
                    <a:pt x="5207" y="11118"/>
                    <a:pt x="5701" y="12224"/>
                    <a:pt x="4764" y="13705"/>
                  </a:cubicBezTo>
                  <a:cubicBezTo>
                    <a:pt x="3636" y="15488"/>
                    <a:pt x="3816" y="18602"/>
                    <a:pt x="3351" y="18952"/>
                  </a:cubicBezTo>
                  <a:cubicBezTo>
                    <a:pt x="3167" y="19090"/>
                    <a:pt x="3339" y="19405"/>
                    <a:pt x="3339" y="19406"/>
                  </a:cubicBezTo>
                  <a:cubicBezTo>
                    <a:pt x="3339" y="19406"/>
                    <a:pt x="2631" y="19652"/>
                    <a:pt x="1602" y="19882"/>
                  </a:cubicBezTo>
                  <a:cubicBezTo>
                    <a:pt x="1601" y="19882"/>
                    <a:pt x="1598" y="19882"/>
                    <a:pt x="1598" y="19882"/>
                  </a:cubicBezTo>
                  <a:cubicBezTo>
                    <a:pt x="73" y="19841"/>
                    <a:pt x="-63" y="20307"/>
                    <a:pt x="19" y="20574"/>
                  </a:cubicBezTo>
                  <a:cubicBezTo>
                    <a:pt x="46" y="20664"/>
                    <a:pt x="209" y="20734"/>
                    <a:pt x="411" y="20742"/>
                  </a:cubicBezTo>
                  <a:cubicBezTo>
                    <a:pt x="2676" y="20839"/>
                    <a:pt x="3841" y="20592"/>
                    <a:pt x="4278" y="20465"/>
                  </a:cubicBezTo>
                  <a:cubicBezTo>
                    <a:pt x="4366" y="20439"/>
                    <a:pt x="4482" y="20465"/>
                    <a:pt x="4485" y="20512"/>
                  </a:cubicBezTo>
                  <a:cubicBezTo>
                    <a:pt x="4488" y="20554"/>
                    <a:pt x="4556" y="20589"/>
                    <a:pt x="4651" y="20588"/>
                  </a:cubicBezTo>
                  <a:cubicBezTo>
                    <a:pt x="5744" y="20569"/>
                    <a:pt x="6439" y="20521"/>
                    <a:pt x="6852" y="20480"/>
                  </a:cubicBezTo>
                  <a:cubicBezTo>
                    <a:pt x="7148" y="20450"/>
                    <a:pt x="7357" y="20331"/>
                    <a:pt x="7353" y="20196"/>
                  </a:cubicBezTo>
                  <a:lnTo>
                    <a:pt x="7346" y="19841"/>
                  </a:lnTo>
                  <a:cubicBezTo>
                    <a:pt x="7344" y="19783"/>
                    <a:pt x="7387" y="19727"/>
                    <a:pt x="7467" y="19680"/>
                  </a:cubicBezTo>
                  <a:cubicBezTo>
                    <a:pt x="8229" y="19232"/>
                    <a:pt x="7793" y="18275"/>
                    <a:pt x="8073" y="16954"/>
                  </a:cubicBezTo>
                  <a:cubicBezTo>
                    <a:pt x="8368" y="15566"/>
                    <a:pt x="8492" y="15553"/>
                    <a:pt x="9570" y="13337"/>
                  </a:cubicBezTo>
                  <a:cubicBezTo>
                    <a:pt x="9573" y="13337"/>
                    <a:pt x="9574" y="13337"/>
                    <a:pt x="9577" y="13337"/>
                  </a:cubicBezTo>
                  <a:cubicBezTo>
                    <a:pt x="11043" y="14533"/>
                    <a:pt x="10440" y="15298"/>
                    <a:pt x="10636" y="15845"/>
                  </a:cubicBezTo>
                  <a:cubicBezTo>
                    <a:pt x="10833" y="16392"/>
                    <a:pt x="11668" y="17106"/>
                    <a:pt x="11680" y="18966"/>
                  </a:cubicBezTo>
                  <a:cubicBezTo>
                    <a:pt x="11704" y="20495"/>
                    <a:pt x="11735" y="19812"/>
                    <a:pt x="12137" y="20330"/>
                  </a:cubicBezTo>
                  <a:cubicBezTo>
                    <a:pt x="12010" y="20446"/>
                    <a:pt x="11786" y="20561"/>
                    <a:pt x="11386" y="20672"/>
                  </a:cubicBezTo>
                  <a:cubicBezTo>
                    <a:pt x="10646" y="20876"/>
                    <a:pt x="10719" y="21130"/>
                    <a:pt x="10783" y="21288"/>
                  </a:cubicBezTo>
                  <a:cubicBezTo>
                    <a:pt x="10807" y="21346"/>
                    <a:pt x="10902" y="21392"/>
                    <a:pt x="11028" y="21408"/>
                  </a:cubicBezTo>
                  <a:cubicBezTo>
                    <a:pt x="12524" y="21592"/>
                    <a:pt x="13471" y="21410"/>
                    <a:pt x="14010" y="21253"/>
                  </a:cubicBezTo>
                  <a:cubicBezTo>
                    <a:pt x="14574" y="21089"/>
                    <a:pt x="14673" y="20619"/>
                    <a:pt x="14967" y="20477"/>
                  </a:cubicBezTo>
                  <a:cubicBezTo>
                    <a:pt x="15134" y="20396"/>
                    <a:pt x="15145" y="20200"/>
                    <a:pt x="15122" y="20045"/>
                  </a:cubicBezTo>
                  <a:cubicBezTo>
                    <a:pt x="15124" y="20044"/>
                    <a:pt x="15127" y="20043"/>
                    <a:pt x="15129" y="20043"/>
                  </a:cubicBezTo>
                  <a:cubicBezTo>
                    <a:pt x="15725" y="19650"/>
                    <a:pt x="15043" y="19524"/>
                    <a:pt x="15126" y="17446"/>
                  </a:cubicBezTo>
                  <a:cubicBezTo>
                    <a:pt x="15379" y="14690"/>
                    <a:pt x="14303" y="14379"/>
                    <a:pt x="14651" y="12819"/>
                  </a:cubicBezTo>
                  <a:cubicBezTo>
                    <a:pt x="14666" y="12752"/>
                    <a:pt x="14679" y="12685"/>
                    <a:pt x="14692" y="12621"/>
                  </a:cubicBezTo>
                  <a:cubicBezTo>
                    <a:pt x="14707" y="12548"/>
                    <a:pt x="14841" y="12494"/>
                    <a:pt x="15005" y="12492"/>
                  </a:cubicBezTo>
                  <a:cubicBezTo>
                    <a:pt x="15481" y="12485"/>
                    <a:pt x="15952" y="12451"/>
                    <a:pt x="16313" y="12371"/>
                  </a:cubicBezTo>
                  <a:cubicBezTo>
                    <a:pt x="16447" y="12341"/>
                    <a:pt x="16604" y="12381"/>
                    <a:pt x="16622" y="12448"/>
                  </a:cubicBezTo>
                  <a:cubicBezTo>
                    <a:pt x="16706" y="12755"/>
                    <a:pt x="16876" y="13159"/>
                    <a:pt x="16961" y="13451"/>
                  </a:cubicBezTo>
                  <a:cubicBezTo>
                    <a:pt x="17064" y="13804"/>
                    <a:pt x="17105" y="14178"/>
                    <a:pt x="17119" y="14334"/>
                  </a:cubicBezTo>
                  <a:cubicBezTo>
                    <a:pt x="17123" y="14374"/>
                    <a:pt x="17207" y="14404"/>
                    <a:pt x="17297" y="14399"/>
                  </a:cubicBezTo>
                  <a:lnTo>
                    <a:pt x="17538" y="14386"/>
                  </a:lnTo>
                  <a:lnTo>
                    <a:pt x="18133" y="14350"/>
                  </a:lnTo>
                  <a:cubicBezTo>
                    <a:pt x="18223" y="14345"/>
                    <a:pt x="18285" y="14308"/>
                    <a:pt x="18265" y="14268"/>
                  </a:cubicBezTo>
                  <a:cubicBezTo>
                    <a:pt x="18190" y="14116"/>
                    <a:pt x="18017" y="13748"/>
                    <a:pt x="17915" y="13396"/>
                  </a:cubicBezTo>
                  <a:cubicBezTo>
                    <a:pt x="17789" y="12962"/>
                    <a:pt x="17698" y="12269"/>
                    <a:pt x="17508" y="12040"/>
                  </a:cubicBezTo>
                  <a:cubicBezTo>
                    <a:pt x="17484" y="12011"/>
                    <a:pt x="17413" y="11995"/>
                    <a:pt x="17346" y="11999"/>
                  </a:cubicBezTo>
                  <a:lnTo>
                    <a:pt x="17338" y="11999"/>
                  </a:lnTo>
                  <a:lnTo>
                    <a:pt x="17206" y="11542"/>
                  </a:lnTo>
                  <a:cubicBezTo>
                    <a:pt x="17207" y="11541"/>
                    <a:pt x="17209" y="11541"/>
                    <a:pt x="17210" y="11540"/>
                  </a:cubicBezTo>
                  <a:cubicBezTo>
                    <a:pt x="17340" y="11529"/>
                    <a:pt x="17463" y="11514"/>
                    <a:pt x="17560" y="11497"/>
                  </a:cubicBezTo>
                  <a:cubicBezTo>
                    <a:pt x="17561" y="11496"/>
                    <a:pt x="17560" y="11495"/>
                    <a:pt x="17560" y="11495"/>
                  </a:cubicBezTo>
                  <a:cubicBezTo>
                    <a:pt x="17538" y="11368"/>
                    <a:pt x="17479" y="11143"/>
                    <a:pt x="17478" y="11139"/>
                  </a:cubicBezTo>
                  <a:cubicBezTo>
                    <a:pt x="17473" y="11138"/>
                    <a:pt x="17368" y="11117"/>
                    <a:pt x="17168" y="11102"/>
                  </a:cubicBezTo>
                  <a:cubicBezTo>
                    <a:pt x="17167" y="11101"/>
                    <a:pt x="17166" y="11101"/>
                    <a:pt x="17165" y="11100"/>
                  </a:cubicBezTo>
                  <a:cubicBezTo>
                    <a:pt x="17189" y="11034"/>
                    <a:pt x="17276" y="10886"/>
                    <a:pt x="17583" y="10868"/>
                  </a:cubicBezTo>
                  <a:cubicBezTo>
                    <a:pt x="17963" y="10846"/>
                    <a:pt x="18338" y="11016"/>
                    <a:pt x="18733" y="11129"/>
                  </a:cubicBezTo>
                  <a:cubicBezTo>
                    <a:pt x="18776" y="11141"/>
                    <a:pt x="18825" y="11121"/>
                    <a:pt x="18804" y="11100"/>
                  </a:cubicBezTo>
                  <a:cubicBezTo>
                    <a:pt x="18519" y="10819"/>
                    <a:pt x="18080" y="10648"/>
                    <a:pt x="17602" y="10550"/>
                  </a:cubicBezTo>
                  <a:cubicBezTo>
                    <a:pt x="17601" y="10550"/>
                    <a:pt x="17599" y="10549"/>
                    <a:pt x="17598" y="10549"/>
                  </a:cubicBezTo>
                  <a:cubicBezTo>
                    <a:pt x="17663" y="10303"/>
                    <a:pt x="17464" y="9517"/>
                    <a:pt x="18103" y="9308"/>
                  </a:cubicBezTo>
                  <a:cubicBezTo>
                    <a:pt x="18839" y="9068"/>
                    <a:pt x="21537" y="7448"/>
                    <a:pt x="21537" y="7251"/>
                  </a:cubicBezTo>
                  <a:cubicBezTo>
                    <a:pt x="21537" y="7054"/>
                    <a:pt x="20229" y="6631"/>
                    <a:pt x="20229" y="6631"/>
                  </a:cubicBezTo>
                  <a:cubicBezTo>
                    <a:pt x="20294" y="6574"/>
                    <a:pt x="20326" y="6523"/>
                    <a:pt x="20312" y="6485"/>
                  </a:cubicBezTo>
                  <a:cubicBezTo>
                    <a:pt x="20214" y="6223"/>
                    <a:pt x="19626" y="5918"/>
                    <a:pt x="19185" y="5939"/>
                  </a:cubicBezTo>
                  <a:cubicBezTo>
                    <a:pt x="19184" y="5938"/>
                    <a:pt x="19182" y="5939"/>
                    <a:pt x="19181" y="5939"/>
                  </a:cubicBezTo>
                  <a:cubicBezTo>
                    <a:pt x="18797" y="5597"/>
                    <a:pt x="15642" y="4020"/>
                    <a:pt x="14183" y="3607"/>
                  </a:cubicBezTo>
                  <a:cubicBezTo>
                    <a:pt x="14143" y="3594"/>
                    <a:pt x="14102" y="3582"/>
                    <a:pt x="14059" y="3574"/>
                  </a:cubicBezTo>
                  <a:cubicBezTo>
                    <a:pt x="13624" y="3489"/>
                    <a:pt x="13317" y="3433"/>
                    <a:pt x="13052" y="3397"/>
                  </a:cubicBezTo>
                  <a:cubicBezTo>
                    <a:pt x="12797" y="3363"/>
                    <a:pt x="12583" y="3286"/>
                    <a:pt x="12461" y="3181"/>
                  </a:cubicBezTo>
                  <a:cubicBezTo>
                    <a:pt x="12456" y="3177"/>
                    <a:pt x="12450" y="3173"/>
                    <a:pt x="12446" y="3169"/>
                  </a:cubicBezTo>
                  <a:cubicBezTo>
                    <a:pt x="12303" y="3044"/>
                    <a:pt x="12309" y="2897"/>
                    <a:pt x="12453" y="2772"/>
                  </a:cubicBezTo>
                  <a:cubicBezTo>
                    <a:pt x="12690" y="2568"/>
                    <a:pt x="12917" y="2300"/>
                    <a:pt x="13056" y="2118"/>
                  </a:cubicBezTo>
                  <a:cubicBezTo>
                    <a:pt x="13339" y="2159"/>
                    <a:pt x="13522" y="2185"/>
                    <a:pt x="13558" y="2191"/>
                  </a:cubicBezTo>
                  <a:cubicBezTo>
                    <a:pt x="13853" y="2237"/>
                    <a:pt x="13802" y="2072"/>
                    <a:pt x="13633" y="1918"/>
                  </a:cubicBezTo>
                  <a:cubicBezTo>
                    <a:pt x="14292" y="1088"/>
                    <a:pt x="13130" y="295"/>
                    <a:pt x="11903" y="102"/>
                  </a:cubicBezTo>
                  <a:cubicBezTo>
                    <a:pt x="11289" y="5"/>
                    <a:pt x="10787" y="-8"/>
                    <a:pt x="10437" y="4"/>
                  </a:cubicBezTo>
                  <a:close/>
                  <a:moveTo>
                    <a:pt x="15977" y="6797"/>
                  </a:moveTo>
                  <a:cubicBezTo>
                    <a:pt x="16042" y="6794"/>
                    <a:pt x="16114" y="6797"/>
                    <a:pt x="16181" y="6809"/>
                  </a:cubicBezTo>
                  <a:cubicBezTo>
                    <a:pt x="16554" y="6879"/>
                    <a:pt x="16803" y="7031"/>
                    <a:pt x="16773" y="7075"/>
                  </a:cubicBezTo>
                  <a:cubicBezTo>
                    <a:pt x="16657" y="7240"/>
                    <a:pt x="17224" y="7430"/>
                    <a:pt x="17756" y="7512"/>
                  </a:cubicBezTo>
                  <a:cubicBezTo>
                    <a:pt x="17915" y="7536"/>
                    <a:pt x="18004" y="7610"/>
                    <a:pt x="17952" y="7681"/>
                  </a:cubicBezTo>
                  <a:cubicBezTo>
                    <a:pt x="17631" y="8127"/>
                    <a:pt x="17150" y="8671"/>
                    <a:pt x="17018" y="8819"/>
                  </a:cubicBezTo>
                  <a:cubicBezTo>
                    <a:pt x="16985" y="8843"/>
                    <a:pt x="16953" y="8866"/>
                    <a:pt x="16920" y="8890"/>
                  </a:cubicBezTo>
                  <a:lnTo>
                    <a:pt x="15687" y="9497"/>
                  </a:lnTo>
                  <a:cubicBezTo>
                    <a:pt x="15651" y="9514"/>
                    <a:pt x="15602" y="9525"/>
                    <a:pt x="15548" y="9527"/>
                  </a:cubicBezTo>
                  <a:cubicBezTo>
                    <a:pt x="15314" y="9533"/>
                    <a:pt x="15076" y="9544"/>
                    <a:pt x="14865" y="9554"/>
                  </a:cubicBezTo>
                  <a:cubicBezTo>
                    <a:pt x="14715" y="9561"/>
                    <a:pt x="14597" y="9497"/>
                    <a:pt x="14643" y="9433"/>
                  </a:cubicBezTo>
                  <a:cubicBezTo>
                    <a:pt x="15029" y="8890"/>
                    <a:pt x="15784" y="7709"/>
                    <a:pt x="15642" y="6982"/>
                  </a:cubicBezTo>
                  <a:cubicBezTo>
                    <a:pt x="15623" y="6885"/>
                    <a:pt x="15783" y="6809"/>
                    <a:pt x="15977" y="679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71" name="线条"/>
            <p:cNvSpPr/>
            <p:nvPr/>
          </p:nvSpPr>
          <p:spPr>
            <a:xfrm flipV="1">
              <a:off x="1778656" y="4816393"/>
              <a:ext cx="1270001" cy="127000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72" name="fhir标准分析组"/>
            <p:cNvSpPr txBox="1"/>
            <p:nvPr/>
          </p:nvSpPr>
          <p:spPr>
            <a:xfrm>
              <a:off x="0" y="7561814"/>
              <a:ext cx="2752954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fhir标准分析组</a:t>
              </a:r>
            </a:p>
          </p:txBody>
        </p:sp>
        <p:sp>
          <p:nvSpPr>
            <p:cNvPr id="1273" name="线条"/>
            <p:cNvSpPr/>
            <p:nvPr/>
          </p:nvSpPr>
          <p:spPr>
            <a:xfrm flipH="1" flipV="1">
              <a:off x="3578290" y="4791556"/>
              <a:ext cx="1033577" cy="13196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74" name="玩耍的儿童"/>
            <p:cNvSpPr/>
            <p:nvPr/>
          </p:nvSpPr>
          <p:spPr>
            <a:xfrm>
              <a:off x="4345346" y="6113847"/>
              <a:ext cx="1053606" cy="14294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6" h="21580" fill="norm" stroke="1" extrusionOk="0">
                  <a:moveTo>
                    <a:pt x="12654" y="1"/>
                  </a:moveTo>
                  <a:cubicBezTo>
                    <a:pt x="12170" y="-5"/>
                    <a:pt x="12012" y="52"/>
                    <a:pt x="12012" y="52"/>
                  </a:cubicBezTo>
                  <a:lnTo>
                    <a:pt x="11943" y="80"/>
                  </a:lnTo>
                  <a:cubicBezTo>
                    <a:pt x="11837" y="63"/>
                    <a:pt x="11641" y="46"/>
                    <a:pt x="11256" y="141"/>
                  </a:cubicBezTo>
                  <a:cubicBezTo>
                    <a:pt x="10863" y="259"/>
                    <a:pt x="9776" y="725"/>
                    <a:pt x="10033" y="2169"/>
                  </a:cubicBezTo>
                  <a:cubicBezTo>
                    <a:pt x="10162" y="2894"/>
                    <a:pt x="10621" y="3103"/>
                    <a:pt x="11074" y="3479"/>
                  </a:cubicBezTo>
                  <a:cubicBezTo>
                    <a:pt x="11278" y="3648"/>
                    <a:pt x="11369" y="3856"/>
                    <a:pt x="11369" y="3901"/>
                  </a:cubicBezTo>
                  <a:cubicBezTo>
                    <a:pt x="11362" y="4080"/>
                    <a:pt x="11332" y="4188"/>
                    <a:pt x="11294" y="4261"/>
                  </a:cubicBezTo>
                  <a:cubicBezTo>
                    <a:pt x="11165" y="4244"/>
                    <a:pt x="11082" y="4192"/>
                    <a:pt x="10923" y="4271"/>
                  </a:cubicBezTo>
                  <a:cubicBezTo>
                    <a:pt x="10908" y="4277"/>
                    <a:pt x="10856" y="4322"/>
                    <a:pt x="10803" y="4373"/>
                  </a:cubicBezTo>
                  <a:cubicBezTo>
                    <a:pt x="10621" y="4435"/>
                    <a:pt x="8906" y="5227"/>
                    <a:pt x="7290" y="6503"/>
                  </a:cubicBezTo>
                  <a:cubicBezTo>
                    <a:pt x="7282" y="6509"/>
                    <a:pt x="7282" y="6508"/>
                    <a:pt x="7282" y="6513"/>
                  </a:cubicBezTo>
                  <a:cubicBezTo>
                    <a:pt x="7260" y="6525"/>
                    <a:pt x="7245" y="6541"/>
                    <a:pt x="7245" y="6547"/>
                  </a:cubicBezTo>
                  <a:cubicBezTo>
                    <a:pt x="7177" y="6609"/>
                    <a:pt x="6503" y="7013"/>
                    <a:pt x="6466" y="7249"/>
                  </a:cubicBezTo>
                  <a:cubicBezTo>
                    <a:pt x="6435" y="7485"/>
                    <a:pt x="6595" y="8176"/>
                    <a:pt x="6791" y="8794"/>
                  </a:cubicBezTo>
                  <a:cubicBezTo>
                    <a:pt x="7026" y="9519"/>
                    <a:pt x="7463" y="10352"/>
                    <a:pt x="7441" y="10610"/>
                  </a:cubicBezTo>
                  <a:cubicBezTo>
                    <a:pt x="7433" y="10683"/>
                    <a:pt x="7312" y="10986"/>
                    <a:pt x="7372" y="11126"/>
                  </a:cubicBezTo>
                  <a:cubicBezTo>
                    <a:pt x="7486" y="11385"/>
                    <a:pt x="7843" y="11492"/>
                    <a:pt x="7835" y="11627"/>
                  </a:cubicBezTo>
                  <a:cubicBezTo>
                    <a:pt x="7820" y="11818"/>
                    <a:pt x="7901" y="11914"/>
                    <a:pt x="8014" y="11959"/>
                  </a:cubicBezTo>
                  <a:cubicBezTo>
                    <a:pt x="8007" y="12195"/>
                    <a:pt x="8007" y="12391"/>
                    <a:pt x="8007" y="12470"/>
                  </a:cubicBezTo>
                  <a:cubicBezTo>
                    <a:pt x="8015" y="12565"/>
                    <a:pt x="8037" y="13133"/>
                    <a:pt x="8014" y="13228"/>
                  </a:cubicBezTo>
                  <a:cubicBezTo>
                    <a:pt x="7818" y="14251"/>
                    <a:pt x="7221" y="14958"/>
                    <a:pt x="7183" y="15009"/>
                  </a:cubicBezTo>
                  <a:cubicBezTo>
                    <a:pt x="7146" y="15059"/>
                    <a:pt x="7078" y="15168"/>
                    <a:pt x="7101" y="15212"/>
                  </a:cubicBezTo>
                  <a:cubicBezTo>
                    <a:pt x="7154" y="15308"/>
                    <a:pt x="7327" y="15381"/>
                    <a:pt x="7478" y="15465"/>
                  </a:cubicBezTo>
                  <a:cubicBezTo>
                    <a:pt x="7539" y="15499"/>
                    <a:pt x="7646" y="15550"/>
                    <a:pt x="7766" y="15606"/>
                  </a:cubicBezTo>
                  <a:lnTo>
                    <a:pt x="7743" y="15667"/>
                  </a:lnTo>
                  <a:cubicBezTo>
                    <a:pt x="7728" y="15701"/>
                    <a:pt x="7691" y="15728"/>
                    <a:pt x="7646" y="15734"/>
                  </a:cubicBezTo>
                  <a:cubicBezTo>
                    <a:pt x="7072" y="15796"/>
                    <a:pt x="6535" y="15835"/>
                    <a:pt x="5833" y="16020"/>
                  </a:cubicBezTo>
                  <a:cubicBezTo>
                    <a:pt x="4548" y="16363"/>
                    <a:pt x="3966" y="16757"/>
                    <a:pt x="2629" y="17077"/>
                  </a:cubicBezTo>
                  <a:cubicBezTo>
                    <a:pt x="2606" y="17066"/>
                    <a:pt x="2584" y="17055"/>
                    <a:pt x="2553" y="17044"/>
                  </a:cubicBezTo>
                  <a:cubicBezTo>
                    <a:pt x="2508" y="17033"/>
                    <a:pt x="2440" y="17044"/>
                    <a:pt x="2440" y="17044"/>
                  </a:cubicBezTo>
                  <a:cubicBezTo>
                    <a:pt x="2228" y="16903"/>
                    <a:pt x="2161" y="16881"/>
                    <a:pt x="1829" y="16824"/>
                  </a:cubicBezTo>
                  <a:cubicBezTo>
                    <a:pt x="1564" y="16785"/>
                    <a:pt x="1283" y="16824"/>
                    <a:pt x="1283" y="16824"/>
                  </a:cubicBezTo>
                  <a:cubicBezTo>
                    <a:pt x="1124" y="16785"/>
                    <a:pt x="1005" y="16752"/>
                    <a:pt x="853" y="16791"/>
                  </a:cubicBezTo>
                  <a:cubicBezTo>
                    <a:pt x="612" y="16864"/>
                    <a:pt x="557" y="16942"/>
                    <a:pt x="497" y="17077"/>
                  </a:cubicBezTo>
                  <a:lnTo>
                    <a:pt x="317" y="17453"/>
                  </a:lnTo>
                  <a:cubicBezTo>
                    <a:pt x="257" y="17588"/>
                    <a:pt x="263" y="17728"/>
                    <a:pt x="339" y="17846"/>
                  </a:cubicBezTo>
                  <a:cubicBezTo>
                    <a:pt x="392" y="17964"/>
                    <a:pt x="437" y="18112"/>
                    <a:pt x="369" y="18303"/>
                  </a:cubicBezTo>
                  <a:cubicBezTo>
                    <a:pt x="301" y="18500"/>
                    <a:pt x="150" y="18442"/>
                    <a:pt x="29" y="18881"/>
                  </a:cubicBezTo>
                  <a:cubicBezTo>
                    <a:pt x="-99" y="19319"/>
                    <a:pt x="233" y="20005"/>
                    <a:pt x="263" y="20083"/>
                  </a:cubicBezTo>
                  <a:cubicBezTo>
                    <a:pt x="301" y="20162"/>
                    <a:pt x="565" y="20382"/>
                    <a:pt x="905" y="20270"/>
                  </a:cubicBezTo>
                  <a:cubicBezTo>
                    <a:pt x="1238" y="20157"/>
                    <a:pt x="1133" y="19785"/>
                    <a:pt x="1269" y="19476"/>
                  </a:cubicBezTo>
                  <a:cubicBezTo>
                    <a:pt x="1405" y="19167"/>
                    <a:pt x="1608" y="19060"/>
                    <a:pt x="1699" y="18853"/>
                  </a:cubicBezTo>
                  <a:cubicBezTo>
                    <a:pt x="1827" y="18577"/>
                    <a:pt x="2727" y="18365"/>
                    <a:pt x="2818" y="18106"/>
                  </a:cubicBezTo>
                  <a:cubicBezTo>
                    <a:pt x="3717" y="17898"/>
                    <a:pt x="5400" y="17678"/>
                    <a:pt x="6126" y="17537"/>
                  </a:cubicBezTo>
                  <a:cubicBezTo>
                    <a:pt x="6904" y="17391"/>
                    <a:pt x="8808" y="17016"/>
                    <a:pt x="8808" y="17016"/>
                  </a:cubicBezTo>
                  <a:cubicBezTo>
                    <a:pt x="8921" y="16993"/>
                    <a:pt x="9029" y="16954"/>
                    <a:pt x="9119" y="16909"/>
                  </a:cubicBezTo>
                  <a:cubicBezTo>
                    <a:pt x="9263" y="16841"/>
                    <a:pt x="9459" y="16628"/>
                    <a:pt x="9466" y="16622"/>
                  </a:cubicBezTo>
                  <a:lnTo>
                    <a:pt x="9752" y="16319"/>
                  </a:lnTo>
                  <a:cubicBezTo>
                    <a:pt x="9858" y="16347"/>
                    <a:pt x="10192" y="16240"/>
                    <a:pt x="10260" y="16155"/>
                  </a:cubicBezTo>
                  <a:cubicBezTo>
                    <a:pt x="10592" y="15734"/>
                    <a:pt x="11468" y="14549"/>
                    <a:pt x="11521" y="14487"/>
                  </a:cubicBezTo>
                  <a:cubicBezTo>
                    <a:pt x="11573" y="14431"/>
                    <a:pt x="11642" y="14357"/>
                    <a:pt x="11740" y="14419"/>
                  </a:cubicBezTo>
                  <a:cubicBezTo>
                    <a:pt x="11793" y="14452"/>
                    <a:pt x="12141" y="14712"/>
                    <a:pt x="12715" y="15162"/>
                  </a:cubicBezTo>
                  <a:cubicBezTo>
                    <a:pt x="13463" y="15752"/>
                    <a:pt x="14006" y="15959"/>
                    <a:pt x="14059" y="15982"/>
                  </a:cubicBezTo>
                  <a:cubicBezTo>
                    <a:pt x="14263" y="16060"/>
                    <a:pt x="14702" y="15505"/>
                    <a:pt x="14831" y="15353"/>
                  </a:cubicBezTo>
                  <a:lnTo>
                    <a:pt x="14861" y="15363"/>
                  </a:lnTo>
                  <a:cubicBezTo>
                    <a:pt x="14907" y="15380"/>
                    <a:pt x="14928" y="15419"/>
                    <a:pt x="14920" y="15453"/>
                  </a:cubicBezTo>
                  <a:cubicBezTo>
                    <a:pt x="14822" y="15846"/>
                    <a:pt x="14823" y="16437"/>
                    <a:pt x="15020" y="17039"/>
                  </a:cubicBezTo>
                  <a:cubicBezTo>
                    <a:pt x="15352" y="18033"/>
                    <a:pt x="16053" y="18713"/>
                    <a:pt x="16212" y="18921"/>
                  </a:cubicBezTo>
                  <a:cubicBezTo>
                    <a:pt x="16439" y="19213"/>
                    <a:pt x="16568" y="19657"/>
                    <a:pt x="16568" y="19657"/>
                  </a:cubicBezTo>
                  <a:cubicBezTo>
                    <a:pt x="16629" y="19859"/>
                    <a:pt x="16651" y="19982"/>
                    <a:pt x="16651" y="19971"/>
                  </a:cubicBezTo>
                  <a:cubicBezTo>
                    <a:pt x="16659" y="19982"/>
                    <a:pt x="16658" y="20006"/>
                    <a:pt x="16665" y="20017"/>
                  </a:cubicBezTo>
                  <a:cubicBezTo>
                    <a:pt x="16665" y="20028"/>
                    <a:pt x="16650" y="20028"/>
                    <a:pt x="16627" y="20050"/>
                  </a:cubicBezTo>
                  <a:cubicBezTo>
                    <a:pt x="16582" y="20078"/>
                    <a:pt x="16590" y="20111"/>
                    <a:pt x="16620" y="20178"/>
                  </a:cubicBezTo>
                  <a:cubicBezTo>
                    <a:pt x="16628" y="20190"/>
                    <a:pt x="16599" y="20207"/>
                    <a:pt x="16561" y="20280"/>
                  </a:cubicBezTo>
                  <a:cubicBezTo>
                    <a:pt x="16523" y="20353"/>
                    <a:pt x="16561" y="20668"/>
                    <a:pt x="16599" y="20809"/>
                  </a:cubicBezTo>
                  <a:cubicBezTo>
                    <a:pt x="16637" y="20932"/>
                    <a:pt x="16778" y="21134"/>
                    <a:pt x="16816" y="21184"/>
                  </a:cubicBezTo>
                  <a:cubicBezTo>
                    <a:pt x="16824" y="21190"/>
                    <a:pt x="16826" y="21202"/>
                    <a:pt x="16826" y="21207"/>
                  </a:cubicBezTo>
                  <a:cubicBezTo>
                    <a:pt x="16856" y="21331"/>
                    <a:pt x="16901" y="21437"/>
                    <a:pt x="17015" y="21499"/>
                  </a:cubicBezTo>
                  <a:cubicBezTo>
                    <a:pt x="17135" y="21566"/>
                    <a:pt x="17354" y="21595"/>
                    <a:pt x="17551" y="21573"/>
                  </a:cubicBezTo>
                  <a:lnTo>
                    <a:pt x="18025" y="21499"/>
                  </a:lnTo>
                  <a:cubicBezTo>
                    <a:pt x="18222" y="21471"/>
                    <a:pt x="18389" y="21386"/>
                    <a:pt x="18495" y="21274"/>
                  </a:cubicBezTo>
                  <a:cubicBezTo>
                    <a:pt x="18616" y="21178"/>
                    <a:pt x="18766" y="21066"/>
                    <a:pt x="19038" y="21016"/>
                  </a:cubicBezTo>
                  <a:cubicBezTo>
                    <a:pt x="19310" y="20960"/>
                    <a:pt x="19326" y="21090"/>
                    <a:pt x="19930" y="20944"/>
                  </a:cubicBezTo>
                  <a:cubicBezTo>
                    <a:pt x="20535" y="20798"/>
                    <a:pt x="21198" y="20219"/>
                    <a:pt x="21274" y="20157"/>
                  </a:cubicBezTo>
                  <a:cubicBezTo>
                    <a:pt x="21372" y="20118"/>
                    <a:pt x="21501" y="19820"/>
                    <a:pt x="21191" y="19652"/>
                  </a:cubicBezTo>
                  <a:cubicBezTo>
                    <a:pt x="20874" y="19483"/>
                    <a:pt x="20481" y="19747"/>
                    <a:pt x="20027" y="19820"/>
                  </a:cubicBezTo>
                  <a:cubicBezTo>
                    <a:pt x="19581" y="19888"/>
                    <a:pt x="19302" y="19781"/>
                    <a:pt x="19000" y="19764"/>
                  </a:cubicBezTo>
                  <a:cubicBezTo>
                    <a:pt x="18698" y="19753"/>
                    <a:pt x="18284" y="19567"/>
                    <a:pt x="18186" y="19539"/>
                  </a:cubicBezTo>
                  <a:cubicBezTo>
                    <a:pt x="18163" y="19528"/>
                    <a:pt x="18133" y="19527"/>
                    <a:pt x="18110" y="19527"/>
                  </a:cubicBezTo>
                  <a:cubicBezTo>
                    <a:pt x="18050" y="19527"/>
                    <a:pt x="18002" y="19499"/>
                    <a:pt x="17987" y="19460"/>
                  </a:cubicBezTo>
                  <a:cubicBezTo>
                    <a:pt x="17882" y="19067"/>
                    <a:pt x="17452" y="17460"/>
                    <a:pt x="17362" y="17156"/>
                  </a:cubicBezTo>
                  <a:cubicBezTo>
                    <a:pt x="17127" y="16386"/>
                    <a:pt x="16704" y="15514"/>
                    <a:pt x="16689" y="15430"/>
                  </a:cubicBezTo>
                  <a:cubicBezTo>
                    <a:pt x="16659" y="15262"/>
                    <a:pt x="16710" y="15077"/>
                    <a:pt x="16703" y="14881"/>
                  </a:cubicBezTo>
                  <a:cubicBezTo>
                    <a:pt x="16695" y="14813"/>
                    <a:pt x="16667" y="14521"/>
                    <a:pt x="16455" y="14370"/>
                  </a:cubicBezTo>
                  <a:lnTo>
                    <a:pt x="16349" y="14278"/>
                  </a:lnTo>
                  <a:cubicBezTo>
                    <a:pt x="16364" y="14233"/>
                    <a:pt x="16122" y="13919"/>
                    <a:pt x="16084" y="13880"/>
                  </a:cubicBezTo>
                  <a:cubicBezTo>
                    <a:pt x="15722" y="13526"/>
                    <a:pt x="15215" y="13094"/>
                    <a:pt x="14580" y="12600"/>
                  </a:cubicBezTo>
                  <a:cubicBezTo>
                    <a:pt x="14074" y="12206"/>
                    <a:pt x="13614" y="11885"/>
                    <a:pt x="13282" y="11660"/>
                  </a:cubicBezTo>
                  <a:cubicBezTo>
                    <a:pt x="13357" y="11632"/>
                    <a:pt x="13991" y="11515"/>
                    <a:pt x="14014" y="11425"/>
                  </a:cubicBezTo>
                  <a:cubicBezTo>
                    <a:pt x="14014" y="11425"/>
                    <a:pt x="14014" y="11199"/>
                    <a:pt x="14044" y="10227"/>
                  </a:cubicBezTo>
                  <a:cubicBezTo>
                    <a:pt x="14082" y="8974"/>
                    <a:pt x="14233" y="8575"/>
                    <a:pt x="14233" y="8575"/>
                  </a:cubicBezTo>
                  <a:cubicBezTo>
                    <a:pt x="14256" y="8496"/>
                    <a:pt x="14400" y="8481"/>
                    <a:pt x="14453" y="8554"/>
                  </a:cubicBezTo>
                  <a:lnTo>
                    <a:pt x="14543" y="8687"/>
                  </a:lnTo>
                  <a:cubicBezTo>
                    <a:pt x="14573" y="8732"/>
                    <a:pt x="14618" y="8778"/>
                    <a:pt x="14663" y="8812"/>
                  </a:cubicBezTo>
                  <a:cubicBezTo>
                    <a:pt x="14671" y="8818"/>
                    <a:pt x="14679" y="8829"/>
                    <a:pt x="14687" y="8840"/>
                  </a:cubicBezTo>
                  <a:cubicBezTo>
                    <a:pt x="14785" y="9026"/>
                    <a:pt x="15102" y="9121"/>
                    <a:pt x="15411" y="9065"/>
                  </a:cubicBezTo>
                  <a:cubicBezTo>
                    <a:pt x="15411" y="9065"/>
                    <a:pt x="16417" y="8930"/>
                    <a:pt x="17211" y="8789"/>
                  </a:cubicBezTo>
                  <a:cubicBezTo>
                    <a:pt x="17755" y="8694"/>
                    <a:pt x="18941" y="8418"/>
                    <a:pt x="19175" y="8368"/>
                  </a:cubicBezTo>
                  <a:cubicBezTo>
                    <a:pt x="19296" y="8323"/>
                    <a:pt x="19461" y="8345"/>
                    <a:pt x="19491" y="8345"/>
                  </a:cubicBezTo>
                  <a:cubicBezTo>
                    <a:pt x="19665" y="8345"/>
                    <a:pt x="19878" y="8316"/>
                    <a:pt x="19999" y="8294"/>
                  </a:cubicBezTo>
                  <a:cubicBezTo>
                    <a:pt x="19999" y="8294"/>
                    <a:pt x="20383" y="8205"/>
                    <a:pt x="20473" y="8171"/>
                  </a:cubicBezTo>
                  <a:cubicBezTo>
                    <a:pt x="20829" y="8076"/>
                    <a:pt x="20693" y="7857"/>
                    <a:pt x="20700" y="7655"/>
                  </a:cubicBezTo>
                  <a:cubicBezTo>
                    <a:pt x="20708" y="7458"/>
                    <a:pt x="20669" y="7300"/>
                    <a:pt x="20669" y="7300"/>
                  </a:cubicBezTo>
                  <a:cubicBezTo>
                    <a:pt x="20669" y="7300"/>
                    <a:pt x="20730" y="7137"/>
                    <a:pt x="20625" y="7047"/>
                  </a:cubicBezTo>
                  <a:cubicBezTo>
                    <a:pt x="20511" y="6952"/>
                    <a:pt x="19998" y="7081"/>
                    <a:pt x="19635" y="7126"/>
                  </a:cubicBezTo>
                  <a:cubicBezTo>
                    <a:pt x="19605" y="7138"/>
                    <a:pt x="19508" y="7160"/>
                    <a:pt x="19470" y="7160"/>
                  </a:cubicBezTo>
                  <a:cubicBezTo>
                    <a:pt x="19311" y="7154"/>
                    <a:pt x="19190" y="7170"/>
                    <a:pt x="19144" y="7254"/>
                  </a:cubicBezTo>
                  <a:cubicBezTo>
                    <a:pt x="19061" y="7316"/>
                    <a:pt x="19015" y="7575"/>
                    <a:pt x="18962" y="7620"/>
                  </a:cubicBezTo>
                  <a:cubicBezTo>
                    <a:pt x="18864" y="7743"/>
                    <a:pt x="18329" y="7728"/>
                    <a:pt x="17022" y="7801"/>
                  </a:cubicBezTo>
                  <a:cubicBezTo>
                    <a:pt x="16531" y="7823"/>
                    <a:pt x="16063" y="7834"/>
                    <a:pt x="15881" y="7839"/>
                  </a:cubicBezTo>
                  <a:cubicBezTo>
                    <a:pt x="15836" y="7839"/>
                    <a:pt x="15791" y="7823"/>
                    <a:pt x="15768" y="7795"/>
                  </a:cubicBezTo>
                  <a:lnTo>
                    <a:pt x="15397" y="7261"/>
                  </a:lnTo>
                  <a:cubicBezTo>
                    <a:pt x="15337" y="7132"/>
                    <a:pt x="15313" y="6907"/>
                    <a:pt x="14927" y="6222"/>
                  </a:cubicBezTo>
                  <a:cubicBezTo>
                    <a:pt x="14897" y="6177"/>
                    <a:pt x="14528" y="5181"/>
                    <a:pt x="14415" y="5030"/>
                  </a:cubicBezTo>
                  <a:cubicBezTo>
                    <a:pt x="14370" y="4973"/>
                    <a:pt x="14362" y="4883"/>
                    <a:pt x="14113" y="4726"/>
                  </a:cubicBezTo>
                  <a:cubicBezTo>
                    <a:pt x="13947" y="4625"/>
                    <a:pt x="13598" y="4608"/>
                    <a:pt x="13379" y="4614"/>
                  </a:cubicBezTo>
                  <a:cubicBezTo>
                    <a:pt x="13348" y="4546"/>
                    <a:pt x="13343" y="4469"/>
                    <a:pt x="13388" y="4424"/>
                  </a:cubicBezTo>
                  <a:cubicBezTo>
                    <a:pt x="13464" y="4345"/>
                    <a:pt x="13667" y="4389"/>
                    <a:pt x="13931" y="4417"/>
                  </a:cubicBezTo>
                  <a:cubicBezTo>
                    <a:pt x="14075" y="4434"/>
                    <a:pt x="14474" y="4452"/>
                    <a:pt x="14587" y="4429"/>
                  </a:cubicBezTo>
                  <a:cubicBezTo>
                    <a:pt x="14731" y="4401"/>
                    <a:pt x="14837" y="4311"/>
                    <a:pt x="14852" y="4227"/>
                  </a:cubicBezTo>
                  <a:cubicBezTo>
                    <a:pt x="14859" y="4171"/>
                    <a:pt x="14867" y="4098"/>
                    <a:pt x="14890" y="4059"/>
                  </a:cubicBezTo>
                  <a:cubicBezTo>
                    <a:pt x="14935" y="3986"/>
                    <a:pt x="15058" y="3957"/>
                    <a:pt x="15126" y="3946"/>
                  </a:cubicBezTo>
                  <a:cubicBezTo>
                    <a:pt x="15269" y="3924"/>
                    <a:pt x="15177" y="3799"/>
                    <a:pt x="15154" y="3760"/>
                  </a:cubicBezTo>
                  <a:cubicBezTo>
                    <a:pt x="15124" y="3715"/>
                    <a:pt x="15185" y="3704"/>
                    <a:pt x="15223" y="3681"/>
                  </a:cubicBezTo>
                  <a:cubicBezTo>
                    <a:pt x="15260" y="3664"/>
                    <a:pt x="15298" y="3631"/>
                    <a:pt x="15298" y="3592"/>
                  </a:cubicBezTo>
                  <a:cubicBezTo>
                    <a:pt x="15306" y="3558"/>
                    <a:pt x="15261" y="3552"/>
                    <a:pt x="15246" y="3456"/>
                  </a:cubicBezTo>
                  <a:cubicBezTo>
                    <a:pt x="15239" y="3411"/>
                    <a:pt x="15209" y="3350"/>
                    <a:pt x="15277" y="3339"/>
                  </a:cubicBezTo>
                  <a:cubicBezTo>
                    <a:pt x="15315" y="3333"/>
                    <a:pt x="15458" y="3311"/>
                    <a:pt x="15511" y="3216"/>
                  </a:cubicBezTo>
                  <a:cubicBezTo>
                    <a:pt x="15556" y="3120"/>
                    <a:pt x="15480" y="3025"/>
                    <a:pt x="15442" y="2991"/>
                  </a:cubicBezTo>
                  <a:cubicBezTo>
                    <a:pt x="15412" y="2963"/>
                    <a:pt x="15351" y="2894"/>
                    <a:pt x="15336" y="2872"/>
                  </a:cubicBezTo>
                  <a:cubicBezTo>
                    <a:pt x="15313" y="2849"/>
                    <a:pt x="15245" y="2794"/>
                    <a:pt x="15230" y="2766"/>
                  </a:cubicBezTo>
                  <a:cubicBezTo>
                    <a:pt x="15215" y="2744"/>
                    <a:pt x="15171" y="2664"/>
                    <a:pt x="15164" y="2619"/>
                  </a:cubicBezTo>
                  <a:cubicBezTo>
                    <a:pt x="15156" y="2574"/>
                    <a:pt x="15139" y="2558"/>
                    <a:pt x="15192" y="2468"/>
                  </a:cubicBezTo>
                  <a:cubicBezTo>
                    <a:pt x="15237" y="2378"/>
                    <a:pt x="15275" y="2327"/>
                    <a:pt x="15298" y="2276"/>
                  </a:cubicBezTo>
                  <a:cubicBezTo>
                    <a:pt x="15321" y="2231"/>
                    <a:pt x="15366" y="2108"/>
                    <a:pt x="15374" y="2023"/>
                  </a:cubicBezTo>
                  <a:cubicBezTo>
                    <a:pt x="15381" y="1945"/>
                    <a:pt x="15397" y="1838"/>
                    <a:pt x="15329" y="1658"/>
                  </a:cubicBezTo>
                  <a:cubicBezTo>
                    <a:pt x="15268" y="1507"/>
                    <a:pt x="15179" y="1422"/>
                    <a:pt x="15126" y="1377"/>
                  </a:cubicBezTo>
                  <a:cubicBezTo>
                    <a:pt x="15133" y="1372"/>
                    <a:pt x="15359" y="1175"/>
                    <a:pt x="15253" y="1035"/>
                  </a:cubicBezTo>
                  <a:cubicBezTo>
                    <a:pt x="15193" y="951"/>
                    <a:pt x="15058" y="765"/>
                    <a:pt x="14710" y="642"/>
                  </a:cubicBezTo>
                  <a:cubicBezTo>
                    <a:pt x="14272" y="484"/>
                    <a:pt x="14036" y="12"/>
                    <a:pt x="12654" y="1"/>
                  </a:cubicBezTo>
                  <a:close/>
                  <a:moveTo>
                    <a:pt x="9242" y="7253"/>
                  </a:moveTo>
                  <a:cubicBezTo>
                    <a:pt x="9253" y="7258"/>
                    <a:pt x="9254" y="7271"/>
                    <a:pt x="9247" y="7283"/>
                  </a:cubicBezTo>
                  <a:cubicBezTo>
                    <a:pt x="9111" y="7569"/>
                    <a:pt x="9034" y="7743"/>
                    <a:pt x="8883" y="8182"/>
                  </a:cubicBezTo>
                  <a:cubicBezTo>
                    <a:pt x="8709" y="8710"/>
                    <a:pt x="8657" y="9526"/>
                    <a:pt x="8650" y="9987"/>
                  </a:cubicBezTo>
                  <a:cubicBezTo>
                    <a:pt x="8657" y="10088"/>
                    <a:pt x="8507" y="10412"/>
                    <a:pt x="8402" y="10373"/>
                  </a:cubicBezTo>
                  <a:cubicBezTo>
                    <a:pt x="8371" y="10328"/>
                    <a:pt x="8333" y="10284"/>
                    <a:pt x="8333" y="10273"/>
                  </a:cubicBezTo>
                  <a:cubicBezTo>
                    <a:pt x="8333" y="10222"/>
                    <a:pt x="8128" y="9610"/>
                    <a:pt x="8203" y="8840"/>
                  </a:cubicBezTo>
                  <a:cubicBezTo>
                    <a:pt x="8264" y="8289"/>
                    <a:pt x="8136" y="7879"/>
                    <a:pt x="8114" y="7727"/>
                  </a:cubicBezTo>
                  <a:cubicBezTo>
                    <a:pt x="8114" y="7721"/>
                    <a:pt x="8128" y="7699"/>
                    <a:pt x="8158" y="7671"/>
                  </a:cubicBezTo>
                  <a:cubicBezTo>
                    <a:pt x="8234" y="7755"/>
                    <a:pt x="8296" y="7817"/>
                    <a:pt x="8326" y="7839"/>
                  </a:cubicBezTo>
                  <a:cubicBezTo>
                    <a:pt x="8402" y="7912"/>
                    <a:pt x="8468" y="7844"/>
                    <a:pt x="8468" y="7844"/>
                  </a:cubicBezTo>
                  <a:cubicBezTo>
                    <a:pt x="8468" y="7844"/>
                    <a:pt x="9170" y="7289"/>
                    <a:pt x="9185" y="7272"/>
                  </a:cubicBezTo>
                  <a:cubicBezTo>
                    <a:pt x="9212" y="7250"/>
                    <a:pt x="9232" y="7247"/>
                    <a:pt x="9242" y="725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75" name="闭环簇推理组"/>
            <p:cNvSpPr txBox="1"/>
            <p:nvPr/>
          </p:nvSpPr>
          <p:spPr>
            <a:xfrm>
              <a:off x="3557698" y="7561814"/>
              <a:ext cx="26289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闭环簇推理组</a:t>
              </a:r>
            </a:p>
          </p:txBody>
        </p:sp>
        <p:sp>
          <p:nvSpPr>
            <p:cNvPr id="1276" name="骑车"/>
            <p:cNvSpPr/>
            <p:nvPr/>
          </p:nvSpPr>
          <p:spPr>
            <a:xfrm>
              <a:off x="7916164" y="6231773"/>
              <a:ext cx="1338116" cy="1193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058" y="0"/>
                  </a:moveTo>
                  <a:cubicBezTo>
                    <a:pt x="15522" y="0"/>
                    <a:pt x="14986" y="228"/>
                    <a:pt x="14577" y="687"/>
                  </a:cubicBezTo>
                  <a:cubicBezTo>
                    <a:pt x="13759" y="1604"/>
                    <a:pt x="13759" y="3090"/>
                    <a:pt x="14577" y="4007"/>
                  </a:cubicBezTo>
                  <a:cubicBezTo>
                    <a:pt x="15395" y="4924"/>
                    <a:pt x="16722" y="4924"/>
                    <a:pt x="17540" y="4007"/>
                  </a:cubicBezTo>
                  <a:cubicBezTo>
                    <a:pt x="18358" y="3090"/>
                    <a:pt x="18358" y="1604"/>
                    <a:pt x="17540" y="687"/>
                  </a:cubicBezTo>
                  <a:cubicBezTo>
                    <a:pt x="17131" y="228"/>
                    <a:pt x="16594" y="0"/>
                    <a:pt x="16058" y="0"/>
                  </a:cubicBezTo>
                  <a:close/>
                  <a:moveTo>
                    <a:pt x="12138" y="2917"/>
                  </a:moveTo>
                  <a:cubicBezTo>
                    <a:pt x="11771" y="2888"/>
                    <a:pt x="11391" y="3000"/>
                    <a:pt x="11073" y="3267"/>
                  </a:cubicBezTo>
                  <a:lnTo>
                    <a:pt x="6456" y="7143"/>
                  </a:lnTo>
                  <a:cubicBezTo>
                    <a:pt x="5753" y="7734"/>
                    <a:pt x="5611" y="8852"/>
                    <a:pt x="6137" y="9640"/>
                  </a:cubicBezTo>
                  <a:cubicBezTo>
                    <a:pt x="6183" y="9708"/>
                    <a:pt x="6232" y="9771"/>
                    <a:pt x="6284" y="9830"/>
                  </a:cubicBezTo>
                  <a:cubicBezTo>
                    <a:pt x="6364" y="9939"/>
                    <a:pt x="6457" y="10038"/>
                    <a:pt x="6569" y="10117"/>
                  </a:cubicBezTo>
                  <a:lnTo>
                    <a:pt x="9983" y="12501"/>
                  </a:lnTo>
                  <a:lnTo>
                    <a:pt x="9575" y="17898"/>
                  </a:lnTo>
                  <a:cubicBezTo>
                    <a:pt x="9520" y="18618"/>
                    <a:pt x="9998" y="19250"/>
                    <a:pt x="10640" y="19311"/>
                  </a:cubicBezTo>
                  <a:cubicBezTo>
                    <a:pt x="10673" y="19314"/>
                    <a:pt x="10706" y="19317"/>
                    <a:pt x="10739" y="19317"/>
                  </a:cubicBezTo>
                  <a:cubicBezTo>
                    <a:pt x="11339" y="19317"/>
                    <a:pt x="11849" y="18801"/>
                    <a:pt x="11900" y="18119"/>
                  </a:cubicBezTo>
                  <a:lnTo>
                    <a:pt x="12369" y="11924"/>
                  </a:lnTo>
                  <a:cubicBezTo>
                    <a:pt x="12406" y="11434"/>
                    <a:pt x="12197" y="10963"/>
                    <a:pt x="11824" y="10704"/>
                  </a:cubicBezTo>
                  <a:lnTo>
                    <a:pt x="9477" y="9065"/>
                  </a:lnTo>
                  <a:lnTo>
                    <a:pt x="12970" y="6133"/>
                  </a:lnTo>
                  <a:lnTo>
                    <a:pt x="14799" y="9271"/>
                  </a:lnTo>
                  <a:lnTo>
                    <a:pt x="18649" y="9271"/>
                  </a:lnTo>
                  <a:cubicBezTo>
                    <a:pt x="19059" y="9271"/>
                    <a:pt x="19391" y="8899"/>
                    <a:pt x="19391" y="8439"/>
                  </a:cubicBezTo>
                  <a:cubicBezTo>
                    <a:pt x="19391" y="7979"/>
                    <a:pt x="19059" y="7607"/>
                    <a:pt x="18649" y="7607"/>
                  </a:cubicBezTo>
                  <a:lnTo>
                    <a:pt x="15603" y="7607"/>
                  </a:lnTo>
                  <a:lnTo>
                    <a:pt x="13473" y="3950"/>
                  </a:lnTo>
                  <a:cubicBezTo>
                    <a:pt x="13427" y="3838"/>
                    <a:pt x="13369" y="3729"/>
                    <a:pt x="13301" y="3626"/>
                  </a:cubicBezTo>
                  <a:cubicBezTo>
                    <a:pt x="13260" y="3565"/>
                    <a:pt x="13216" y="3508"/>
                    <a:pt x="13169" y="3454"/>
                  </a:cubicBezTo>
                  <a:cubicBezTo>
                    <a:pt x="13159" y="3442"/>
                    <a:pt x="13148" y="3432"/>
                    <a:pt x="13137" y="3420"/>
                  </a:cubicBezTo>
                  <a:cubicBezTo>
                    <a:pt x="12861" y="3118"/>
                    <a:pt x="12506" y="2946"/>
                    <a:pt x="12138" y="2917"/>
                  </a:cubicBezTo>
                  <a:close/>
                  <a:moveTo>
                    <a:pt x="4190" y="12207"/>
                  </a:moveTo>
                  <a:cubicBezTo>
                    <a:pt x="1880" y="12207"/>
                    <a:pt x="0" y="14315"/>
                    <a:pt x="0" y="16905"/>
                  </a:cubicBezTo>
                  <a:cubicBezTo>
                    <a:pt x="0" y="19494"/>
                    <a:pt x="1880" y="21600"/>
                    <a:pt x="4190" y="21600"/>
                  </a:cubicBezTo>
                  <a:cubicBezTo>
                    <a:pt x="6500" y="21600"/>
                    <a:pt x="8378" y="19494"/>
                    <a:pt x="8378" y="16905"/>
                  </a:cubicBezTo>
                  <a:cubicBezTo>
                    <a:pt x="8378" y="14315"/>
                    <a:pt x="6500" y="12207"/>
                    <a:pt x="4190" y="12207"/>
                  </a:cubicBezTo>
                  <a:close/>
                  <a:moveTo>
                    <a:pt x="17410" y="12207"/>
                  </a:moveTo>
                  <a:cubicBezTo>
                    <a:pt x="15100" y="12207"/>
                    <a:pt x="13222" y="14315"/>
                    <a:pt x="13222" y="16905"/>
                  </a:cubicBezTo>
                  <a:cubicBezTo>
                    <a:pt x="13222" y="19494"/>
                    <a:pt x="15100" y="21600"/>
                    <a:pt x="17410" y="21600"/>
                  </a:cubicBezTo>
                  <a:cubicBezTo>
                    <a:pt x="19720" y="21600"/>
                    <a:pt x="21600" y="19494"/>
                    <a:pt x="21600" y="16905"/>
                  </a:cubicBezTo>
                  <a:cubicBezTo>
                    <a:pt x="21600" y="14315"/>
                    <a:pt x="19720" y="12207"/>
                    <a:pt x="17410" y="12207"/>
                  </a:cubicBezTo>
                  <a:close/>
                  <a:moveTo>
                    <a:pt x="4190" y="13872"/>
                  </a:moveTo>
                  <a:cubicBezTo>
                    <a:pt x="5681" y="13872"/>
                    <a:pt x="6893" y="15233"/>
                    <a:pt x="6893" y="16905"/>
                  </a:cubicBezTo>
                  <a:cubicBezTo>
                    <a:pt x="6893" y="18576"/>
                    <a:pt x="5681" y="19935"/>
                    <a:pt x="4190" y="19935"/>
                  </a:cubicBezTo>
                  <a:cubicBezTo>
                    <a:pt x="2699" y="19935"/>
                    <a:pt x="1485" y="18576"/>
                    <a:pt x="1485" y="16905"/>
                  </a:cubicBezTo>
                  <a:cubicBezTo>
                    <a:pt x="1485" y="15233"/>
                    <a:pt x="2699" y="13872"/>
                    <a:pt x="4190" y="13872"/>
                  </a:cubicBezTo>
                  <a:close/>
                  <a:moveTo>
                    <a:pt x="17410" y="13872"/>
                  </a:moveTo>
                  <a:cubicBezTo>
                    <a:pt x="18901" y="13872"/>
                    <a:pt x="20115" y="15233"/>
                    <a:pt x="20115" y="16905"/>
                  </a:cubicBezTo>
                  <a:cubicBezTo>
                    <a:pt x="20115" y="18576"/>
                    <a:pt x="18901" y="19935"/>
                    <a:pt x="17410" y="19935"/>
                  </a:cubicBezTo>
                  <a:cubicBezTo>
                    <a:pt x="15919" y="19935"/>
                    <a:pt x="14707" y="18576"/>
                    <a:pt x="14707" y="16905"/>
                  </a:cubicBezTo>
                  <a:cubicBezTo>
                    <a:pt x="14707" y="15233"/>
                    <a:pt x="15919" y="13872"/>
                    <a:pt x="17410" y="1387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77" name="玩耍的儿童"/>
            <p:cNvSpPr/>
            <p:nvPr/>
          </p:nvSpPr>
          <p:spPr>
            <a:xfrm>
              <a:off x="11771493" y="6193424"/>
              <a:ext cx="941064" cy="1479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8420" y="0"/>
                  </a:moveTo>
                  <a:cubicBezTo>
                    <a:pt x="7631" y="0"/>
                    <a:pt x="6841" y="201"/>
                    <a:pt x="6239" y="602"/>
                  </a:cubicBezTo>
                  <a:cubicBezTo>
                    <a:pt x="5035" y="1404"/>
                    <a:pt x="5035" y="2704"/>
                    <a:pt x="6239" y="3506"/>
                  </a:cubicBezTo>
                  <a:cubicBezTo>
                    <a:pt x="7443" y="4308"/>
                    <a:pt x="9395" y="4308"/>
                    <a:pt x="10599" y="3506"/>
                  </a:cubicBezTo>
                  <a:cubicBezTo>
                    <a:pt x="11803" y="2704"/>
                    <a:pt x="11803" y="1404"/>
                    <a:pt x="10599" y="602"/>
                  </a:cubicBezTo>
                  <a:cubicBezTo>
                    <a:pt x="9997" y="201"/>
                    <a:pt x="9209" y="0"/>
                    <a:pt x="8420" y="0"/>
                  </a:cubicBezTo>
                  <a:close/>
                  <a:moveTo>
                    <a:pt x="12041" y="4278"/>
                  </a:moveTo>
                  <a:cubicBezTo>
                    <a:pt x="10063" y="4274"/>
                    <a:pt x="8150" y="4994"/>
                    <a:pt x="7287" y="6242"/>
                  </a:cubicBezTo>
                  <a:lnTo>
                    <a:pt x="5170" y="9302"/>
                  </a:lnTo>
                  <a:lnTo>
                    <a:pt x="1323" y="8418"/>
                  </a:lnTo>
                  <a:lnTo>
                    <a:pt x="0" y="10055"/>
                  </a:lnTo>
                  <a:lnTo>
                    <a:pt x="6748" y="11699"/>
                  </a:lnTo>
                  <a:lnTo>
                    <a:pt x="8591" y="9187"/>
                  </a:lnTo>
                  <a:cubicBezTo>
                    <a:pt x="8591" y="9187"/>
                    <a:pt x="9405" y="11497"/>
                    <a:pt x="9857" y="12425"/>
                  </a:cubicBezTo>
                  <a:lnTo>
                    <a:pt x="5186" y="16053"/>
                  </a:lnTo>
                  <a:lnTo>
                    <a:pt x="3493" y="21329"/>
                  </a:lnTo>
                  <a:lnTo>
                    <a:pt x="6397" y="21600"/>
                  </a:lnTo>
                  <a:lnTo>
                    <a:pt x="7916" y="17838"/>
                  </a:lnTo>
                  <a:lnTo>
                    <a:pt x="11409" y="15999"/>
                  </a:lnTo>
                  <a:lnTo>
                    <a:pt x="12396" y="19183"/>
                  </a:lnTo>
                  <a:lnTo>
                    <a:pt x="20931" y="18915"/>
                  </a:lnTo>
                  <a:lnTo>
                    <a:pt x="20496" y="17052"/>
                  </a:lnTo>
                  <a:lnTo>
                    <a:pt x="15481" y="17163"/>
                  </a:lnTo>
                  <a:lnTo>
                    <a:pt x="16531" y="12011"/>
                  </a:lnTo>
                  <a:cubicBezTo>
                    <a:pt x="15796" y="10178"/>
                    <a:pt x="14766" y="7569"/>
                    <a:pt x="14766" y="7569"/>
                  </a:cubicBezTo>
                  <a:lnTo>
                    <a:pt x="17153" y="8300"/>
                  </a:lnTo>
                  <a:lnTo>
                    <a:pt x="19102" y="10454"/>
                  </a:lnTo>
                  <a:lnTo>
                    <a:pt x="21600" y="9474"/>
                  </a:lnTo>
                  <a:lnTo>
                    <a:pt x="19112" y="6451"/>
                  </a:lnTo>
                  <a:lnTo>
                    <a:pt x="14686" y="4751"/>
                  </a:lnTo>
                  <a:cubicBezTo>
                    <a:pt x="13852" y="4431"/>
                    <a:pt x="12940" y="4280"/>
                    <a:pt x="12041" y="427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1278" name="线条"/>
            <p:cNvSpPr/>
            <p:nvPr/>
          </p:nvSpPr>
          <p:spPr>
            <a:xfrm flipV="1">
              <a:off x="8849727" y="4791637"/>
              <a:ext cx="1033737" cy="127107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79" name="线条"/>
            <p:cNvSpPr/>
            <p:nvPr/>
          </p:nvSpPr>
          <p:spPr>
            <a:xfrm flipH="1" flipV="1">
              <a:off x="11063498" y="4791556"/>
              <a:ext cx="1033576" cy="131967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sp>
          <p:nvSpPr>
            <p:cNvPr id="1280" name="核心服务"/>
            <p:cNvSpPr txBox="1"/>
            <p:nvPr/>
          </p:nvSpPr>
          <p:spPr>
            <a:xfrm>
              <a:off x="7804363" y="7586468"/>
              <a:ext cx="17907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核心服务</a:t>
              </a:r>
            </a:p>
          </p:txBody>
        </p:sp>
        <p:sp>
          <p:nvSpPr>
            <p:cNvPr id="1281" name="支撑服务"/>
            <p:cNvSpPr txBox="1"/>
            <p:nvPr/>
          </p:nvSpPr>
          <p:spPr>
            <a:xfrm>
              <a:off x="11346674" y="7586468"/>
              <a:ext cx="1790701" cy="685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支撑服务</a:t>
              </a:r>
            </a:p>
          </p:txBody>
        </p:sp>
      </p:grpSp>
      <p:sp>
        <p:nvSpPr>
          <p:cNvPr id="1283" name="角色分工"/>
          <p:cNvSpPr/>
          <p:nvPr/>
        </p:nvSpPr>
        <p:spPr>
          <a:xfrm>
            <a:off x="7434846" y="3004311"/>
            <a:ext cx="2125152" cy="75059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角色分工</a:t>
            </a:r>
          </a:p>
        </p:txBody>
      </p:sp>
      <p:sp>
        <p:nvSpPr>
          <p:cNvPr id="1284" name="2.此次迭代周期预估为1个月,重点不是…"/>
          <p:cNvSpPr/>
          <p:nvPr/>
        </p:nvSpPr>
        <p:spPr>
          <a:xfrm>
            <a:off x="15833356" y="4977880"/>
            <a:ext cx="7299911" cy="1575607"/>
          </a:xfrm>
          <a:prstGeom prst="rect">
            <a:avLst/>
          </a:pr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2.此次迭代周期预估为1个月,重点不是</a:t>
            </a:r>
          </a:p>
          <a:p>
            <a:pPr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搭建完善的应用,而是要把中台的架构方法走通.</a:t>
            </a:r>
          </a:p>
        </p:txBody>
      </p:sp>
      <p:sp>
        <p:nvSpPr>
          <p:cNvPr id="1285" name="资源建议"/>
          <p:cNvSpPr/>
          <p:nvPr/>
        </p:nvSpPr>
        <p:spPr>
          <a:xfrm>
            <a:off x="18125008" y="7070953"/>
            <a:ext cx="2716604" cy="750593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资源建议</a:t>
            </a:r>
          </a:p>
        </p:txBody>
      </p:sp>
      <p:sp>
        <p:nvSpPr>
          <p:cNvPr id="1286" name="fhir的研究工作还请公司加大支撑力度."/>
          <p:cNvSpPr/>
          <p:nvPr/>
        </p:nvSpPr>
        <p:spPr>
          <a:xfrm>
            <a:off x="15833356" y="8134226"/>
            <a:ext cx="7299911" cy="1575608"/>
          </a:xfrm>
          <a:prstGeom prst="rect">
            <a:avLst/>
          </a:pr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   fhir的研究工作还请公司加大支撑力度.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总结—&gt;2020重点工作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总结—&gt;2020重点工作</a:t>
            </a:r>
          </a:p>
        </p:txBody>
      </p:sp>
      <p:sp>
        <p:nvSpPr>
          <p:cNvPr id="1289" name="矩形"/>
          <p:cNvSpPr/>
          <p:nvPr/>
        </p:nvSpPr>
        <p:spPr>
          <a:xfrm>
            <a:off x="850842" y="2311400"/>
            <a:ext cx="22577738" cy="10956233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miter lim="400000"/>
          </a:ln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pSp>
        <p:nvGrpSpPr>
          <p:cNvPr id="1299" name="成组"/>
          <p:cNvGrpSpPr/>
          <p:nvPr/>
        </p:nvGrpSpPr>
        <p:grpSpPr>
          <a:xfrm>
            <a:off x="5754012" y="3363105"/>
            <a:ext cx="13253671" cy="8852822"/>
            <a:chOff x="0" y="0"/>
            <a:chExt cx="13253670" cy="8852821"/>
          </a:xfrm>
        </p:grpSpPr>
        <p:pic>
          <p:nvPicPr>
            <p:cNvPr id="1290" name="图像" descr="图像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5142691" y="2230561"/>
              <a:ext cx="2933701" cy="29337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1" name="图像" descr="图像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0"/>
            <a:stretch>
              <a:fillRect/>
            </a:stretch>
          </p:blipFill>
          <p:spPr>
            <a:xfrm>
              <a:off x="0" y="154368"/>
              <a:ext cx="2791502" cy="2791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2" name="线条"/>
            <p:cNvSpPr/>
            <p:nvPr/>
          </p:nvSpPr>
          <p:spPr>
            <a:xfrm>
              <a:off x="2649812" y="2185118"/>
              <a:ext cx="2524223" cy="1005381"/>
            </a:xfrm>
            <a:prstGeom prst="line">
              <a:avLst/>
            </a:prstGeom>
            <a:noFill/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pic>
          <p:nvPicPr>
            <p:cNvPr id="1293" name="图像" descr="图像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840127" y="5983109"/>
              <a:ext cx="2791620" cy="27916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4" name="线条"/>
            <p:cNvSpPr/>
            <p:nvPr/>
          </p:nvSpPr>
          <p:spPr>
            <a:xfrm flipH="1">
              <a:off x="3385017" y="4911732"/>
              <a:ext cx="2309629" cy="1653652"/>
            </a:xfrm>
            <a:prstGeom prst="line">
              <a:avLst/>
            </a:prstGeom>
            <a:noFill/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pic>
          <p:nvPicPr>
            <p:cNvPr id="1295" name="图像" descr="图像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9668764" y="5905017"/>
              <a:ext cx="2933701" cy="29478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6" name="线条"/>
            <p:cNvSpPr/>
            <p:nvPr/>
          </p:nvSpPr>
          <p:spPr>
            <a:xfrm>
              <a:off x="7656597" y="4699780"/>
              <a:ext cx="2357739" cy="1741208"/>
            </a:xfrm>
            <a:prstGeom prst="line">
              <a:avLst/>
            </a:prstGeom>
            <a:noFill/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  <p:pic>
          <p:nvPicPr>
            <p:cNvPr id="1297" name="图像" descr="图像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9710370" y="0"/>
              <a:ext cx="3543301" cy="35433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98" name="线条"/>
            <p:cNvSpPr/>
            <p:nvPr/>
          </p:nvSpPr>
          <p:spPr>
            <a:xfrm flipV="1">
              <a:off x="8044591" y="2657755"/>
              <a:ext cx="1843541" cy="857654"/>
            </a:xfrm>
            <a:prstGeom prst="line">
              <a:avLst/>
            </a:prstGeom>
            <a:noFill/>
            <a:ln w="25400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b="1" cap="all" sz="4000">
                  <a:latin typeface="+mn-lt"/>
                  <a:ea typeface="+mn-ea"/>
                  <a:cs typeface="+mn-cs"/>
                  <a:sym typeface="Baskerville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绶带"/>
          <p:cNvSpPr/>
          <p:nvPr/>
        </p:nvSpPr>
        <p:spPr>
          <a:xfrm>
            <a:off x="11782855" y="3945457"/>
            <a:ext cx="1116748" cy="16870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3" h="21600" fill="norm" stroke="1" extrusionOk="0">
                <a:moveTo>
                  <a:pt x="10250" y="0"/>
                </a:moveTo>
                <a:cubicBezTo>
                  <a:pt x="9814" y="0"/>
                  <a:pt x="9433" y="155"/>
                  <a:pt x="9220" y="385"/>
                </a:cubicBezTo>
                <a:cubicBezTo>
                  <a:pt x="9223" y="388"/>
                  <a:pt x="9226" y="391"/>
                  <a:pt x="9230" y="394"/>
                </a:cubicBezTo>
                <a:cubicBezTo>
                  <a:pt x="9058" y="411"/>
                  <a:pt x="8887" y="431"/>
                  <a:pt x="8717" y="453"/>
                </a:cubicBezTo>
                <a:cubicBezTo>
                  <a:pt x="8396" y="278"/>
                  <a:pt x="7949" y="215"/>
                  <a:pt x="7531" y="316"/>
                </a:cubicBezTo>
                <a:lnTo>
                  <a:pt x="6587" y="545"/>
                </a:lnTo>
                <a:cubicBezTo>
                  <a:pt x="6177" y="644"/>
                  <a:pt x="5899" y="876"/>
                  <a:pt x="5817" y="1141"/>
                </a:cubicBezTo>
                <a:cubicBezTo>
                  <a:pt x="5823" y="1143"/>
                  <a:pt x="5828" y="1147"/>
                  <a:pt x="5835" y="1149"/>
                </a:cubicBezTo>
                <a:cubicBezTo>
                  <a:pt x="5683" y="1204"/>
                  <a:pt x="5533" y="1261"/>
                  <a:pt x="5386" y="1321"/>
                </a:cubicBezTo>
                <a:cubicBezTo>
                  <a:pt x="4992" y="1227"/>
                  <a:pt x="4537" y="1270"/>
                  <a:pt x="4194" y="1462"/>
                </a:cubicBezTo>
                <a:lnTo>
                  <a:pt x="3426" y="1891"/>
                </a:lnTo>
                <a:cubicBezTo>
                  <a:pt x="3092" y="2078"/>
                  <a:pt x="2949" y="2358"/>
                  <a:pt x="3008" y="2627"/>
                </a:cubicBezTo>
                <a:cubicBezTo>
                  <a:pt x="3018" y="2628"/>
                  <a:pt x="3026" y="2630"/>
                  <a:pt x="3036" y="2632"/>
                </a:cubicBezTo>
                <a:cubicBezTo>
                  <a:pt x="2922" y="2717"/>
                  <a:pt x="2810" y="2805"/>
                  <a:pt x="2702" y="2895"/>
                </a:cubicBezTo>
                <a:cubicBezTo>
                  <a:pt x="2281" y="2894"/>
                  <a:pt x="1873" y="3038"/>
                  <a:pt x="1648" y="3297"/>
                </a:cubicBezTo>
                <a:lnTo>
                  <a:pt x="1146" y="3876"/>
                </a:lnTo>
                <a:cubicBezTo>
                  <a:pt x="928" y="4128"/>
                  <a:pt x="937" y="4424"/>
                  <a:pt x="1130" y="4662"/>
                </a:cubicBezTo>
                <a:cubicBezTo>
                  <a:pt x="1140" y="4661"/>
                  <a:pt x="1149" y="4662"/>
                  <a:pt x="1159" y="4661"/>
                </a:cubicBezTo>
                <a:cubicBezTo>
                  <a:pt x="1095" y="4767"/>
                  <a:pt x="1035" y="4874"/>
                  <a:pt x="980" y="4983"/>
                </a:cubicBezTo>
                <a:cubicBezTo>
                  <a:pt x="585" y="5078"/>
                  <a:pt x="275" y="5307"/>
                  <a:pt x="197" y="5601"/>
                </a:cubicBezTo>
                <a:lnTo>
                  <a:pt x="23" y="6260"/>
                </a:lnTo>
                <a:cubicBezTo>
                  <a:pt x="-52" y="6546"/>
                  <a:pt x="109" y="6822"/>
                  <a:pt x="414" y="7002"/>
                </a:cubicBezTo>
                <a:cubicBezTo>
                  <a:pt x="423" y="6998"/>
                  <a:pt x="432" y="6997"/>
                  <a:pt x="442" y="6993"/>
                </a:cubicBezTo>
                <a:cubicBezTo>
                  <a:pt x="439" y="7058"/>
                  <a:pt x="437" y="7123"/>
                  <a:pt x="437" y="7189"/>
                </a:cubicBezTo>
                <a:cubicBezTo>
                  <a:pt x="437" y="7238"/>
                  <a:pt x="440" y="7287"/>
                  <a:pt x="442" y="7336"/>
                </a:cubicBezTo>
                <a:cubicBezTo>
                  <a:pt x="118" y="7516"/>
                  <a:pt x="-60" y="7802"/>
                  <a:pt x="18" y="8097"/>
                </a:cubicBezTo>
                <a:lnTo>
                  <a:pt x="194" y="8756"/>
                </a:lnTo>
                <a:cubicBezTo>
                  <a:pt x="270" y="9042"/>
                  <a:pt x="563" y="9265"/>
                  <a:pt x="942" y="9365"/>
                </a:cubicBezTo>
                <a:cubicBezTo>
                  <a:pt x="947" y="9361"/>
                  <a:pt x="954" y="9356"/>
                  <a:pt x="960" y="9352"/>
                </a:cubicBezTo>
                <a:cubicBezTo>
                  <a:pt x="1014" y="9461"/>
                  <a:pt x="1073" y="9569"/>
                  <a:pt x="1136" y="9676"/>
                </a:cubicBezTo>
                <a:cubicBezTo>
                  <a:pt x="927" y="9918"/>
                  <a:pt x="912" y="10224"/>
                  <a:pt x="1136" y="10483"/>
                </a:cubicBezTo>
                <a:lnTo>
                  <a:pt x="1636" y="11061"/>
                </a:lnTo>
                <a:cubicBezTo>
                  <a:pt x="1854" y="11313"/>
                  <a:pt x="2246" y="11456"/>
                  <a:pt x="2653" y="11464"/>
                </a:cubicBezTo>
                <a:cubicBezTo>
                  <a:pt x="2656" y="11459"/>
                  <a:pt x="2661" y="11454"/>
                  <a:pt x="2664" y="11449"/>
                </a:cubicBezTo>
                <a:cubicBezTo>
                  <a:pt x="2771" y="11539"/>
                  <a:pt x="2881" y="11629"/>
                  <a:pt x="2995" y="11715"/>
                </a:cubicBezTo>
                <a:cubicBezTo>
                  <a:pt x="2924" y="11989"/>
                  <a:pt x="3066" y="12279"/>
                  <a:pt x="3409" y="12471"/>
                </a:cubicBezTo>
                <a:lnTo>
                  <a:pt x="4176" y="12900"/>
                </a:lnTo>
                <a:cubicBezTo>
                  <a:pt x="4511" y="13087"/>
                  <a:pt x="4953" y="13131"/>
                  <a:pt x="5340" y="13046"/>
                </a:cubicBezTo>
                <a:cubicBezTo>
                  <a:pt x="5340" y="13043"/>
                  <a:pt x="5340" y="13040"/>
                  <a:pt x="5340" y="13036"/>
                </a:cubicBezTo>
                <a:cubicBezTo>
                  <a:pt x="5487" y="13097"/>
                  <a:pt x="5639" y="13155"/>
                  <a:pt x="5791" y="13211"/>
                </a:cubicBezTo>
                <a:cubicBezTo>
                  <a:pt x="5868" y="13482"/>
                  <a:pt x="6150" y="13721"/>
                  <a:pt x="6567" y="13822"/>
                </a:cubicBezTo>
                <a:lnTo>
                  <a:pt x="7511" y="14050"/>
                </a:lnTo>
                <a:cubicBezTo>
                  <a:pt x="7920" y="14149"/>
                  <a:pt x="8357" y="14090"/>
                  <a:pt x="8676" y="13922"/>
                </a:cubicBezTo>
                <a:cubicBezTo>
                  <a:pt x="8676" y="13921"/>
                  <a:pt x="8675" y="13921"/>
                  <a:pt x="8674" y="13919"/>
                </a:cubicBezTo>
                <a:cubicBezTo>
                  <a:pt x="8844" y="13942"/>
                  <a:pt x="9016" y="13962"/>
                  <a:pt x="9189" y="13980"/>
                </a:cubicBezTo>
                <a:cubicBezTo>
                  <a:pt x="9402" y="14215"/>
                  <a:pt x="9789" y="14372"/>
                  <a:pt x="10230" y="14372"/>
                </a:cubicBezTo>
                <a:lnTo>
                  <a:pt x="11233" y="14372"/>
                </a:lnTo>
                <a:cubicBezTo>
                  <a:pt x="11669" y="14372"/>
                  <a:pt x="12049" y="14217"/>
                  <a:pt x="12263" y="13987"/>
                </a:cubicBezTo>
                <a:cubicBezTo>
                  <a:pt x="12263" y="13987"/>
                  <a:pt x="12263" y="13985"/>
                  <a:pt x="12263" y="13985"/>
                </a:cubicBezTo>
                <a:cubicBezTo>
                  <a:pt x="12437" y="13968"/>
                  <a:pt x="12610" y="13948"/>
                  <a:pt x="12781" y="13926"/>
                </a:cubicBezTo>
                <a:cubicBezTo>
                  <a:pt x="13101" y="14095"/>
                  <a:pt x="13541" y="14154"/>
                  <a:pt x="13952" y="14055"/>
                </a:cubicBezTo>
                <a:lnTo>
                  <a:pt x="14896" y="13827"/>
                </a:lnTo>
                <a:cubicBezTo>
                  <a:pt x="15303" y="13729"/>
                  <a:pt x="15582" y="13498"/>
                  <a:pt x="15666" y="13235"/>
                </a:cubicBezTo>
                <a:cubicBezTo>
                  <a:pt x="15823" y="13178"/>
                  <a:pt x="15979" y="13118"/>
                  <a:pt x="16131" y="13056"/>
                </a:cubicBezTo>
                <a:cubicBezTo>
                  <a:pt x="16516" y="13141"/>
                  <a:pt x="16955" y="13097"/>
                  <a:pt x="17289" y="12910"/>
                </a:cubicBezTo>
                <a:lnTo>
                  <a:pt x="18059" y="12481"/>
                </a:lnTo>
                <a:cubicBezTo>
                  <a:pt x="18391" y="12296"/>
                  <a:pt x="18533" y="12017"/>
                  <a:pt x="18477" y="11751"/>
                </a:cubicBezTo>
                <a:cubicBezTo>
                  <a:pt x="18597" y="11662"/>
                  <a:pt x="18712" y="11569"/>
                  <a:pt x="18824" y="11476"/>
                </a:cubicBezTo>
                <a:cubicBezTo>
                  <a:pt x="19229" y="11467"/>
                  <a:pt x="19620" y="11325"/>
                  <a:pt x="19837" y="11075"/>
                </a:cubicBezTo>
                <a:lnTo>
                  <a:pt x="20337" y="10496"/>
                </a:lnTo>
                <a:cubicBezTo>
                  <a:pt x="20552" y="10248"/>
                  <a:pt x="20546" y="9955"/>
                  <a:pt x="20360" y="9718"/>
                </a:cubicBezTo>
                <a:cubicBezTo>
                  <a:pt x="20427" y="9606"/>
                  <a:pt x="20491" y="9493"/>
                  <a:pt x="20549" y="9377"/>
                </a:cubicBezTo>
                <a:cubicBezTo>
                  <a:pt x="20922" y="9276"/>
                  <a:pt x="21211" y="9052"/>
                  <a:pt x="21286" y="8769"/>
                </a:cubicBezTo>
                <a:lnTo>
                  <a:pt x="21460" y="8112"/>
                </a:lnTo>
                <a:cubicBezTo>
                  <a:pt x="21534" y="7829"/>
                  <a:pt x="21377" y="7554"/>
                  <a:pt x="21080" y="7374"/>
                </a:cubicBezTo>
                <a:cubicBezTo>
                  <a:pt x="21082" y="7312"/>
                  <a:pt x="21082" y="7251"/>
                  <a:pt x="21082" y="7189"/>
                </a:cubicBezTo>
                <a:cubicBezTo>
                  <a:pt x="21082" y="7130"/>
                  <a:pt x="21082" y="7072"/>
                  <a:pt x="21080" y="7014"/>
                </a:cubicBezTo>
                <a:cubicBezTo>
                  <a:pt x="21380" y="6834"/>
                  <a:pt x="21540" y="6557"/>
                  <a:pt x="21465" y="6274"/>
                </a:cubicBezTo>
                <a:lnTo>
                  <a:pt x="21289" y="5616"/>
                </a:lnTo>
                <a:cubicBezTo>
                  <a:pt x="21214" y="5334"/>
                  <a:pt x="20924" y="5112"/>
                  <a:pt x="20551" y="5010"/>
                </a:cubicBezTo>
                <a:cubicBezTo>
                  <a:pt x="20494" y="4896"/>
                  <a:pt x="20434" y="4783"/>
                  <a:pt x="20368" y="4671"/>
                </a:cubicBezTo>
                <a:cubicBezTo>
                  <a:pt x="20557" y="4433"/>
                  <a:pt x="20567" y="4138"/>
                  <a:pt x="20350" y="3888"/>
                </a:cubicBezTo>
                <a:lnTo>
                  <a:pt x="19847" y="3309"/>
                </a:lnTo>
                <a:cubicBezTo>
                  <a:pt x="19630" y="3059"/>
                  <a:pt x="19240" y="2917"/>
                  <a:pt x="18835" y="2908"/>
                </a:cubicBezTo>
                <a:cubicBezTo>
                  <a:pt x="18725" y="2816"/>
                  <a:pt x="18610" y="2726"/>
                  <a:pt x="18493" y="2638"/>
                </a:cubicBezTo>
                <a:cubicBezTo>
                  <a:pt x="18553" y="2370"/>
                  <a:pt x="18409" y="2087"/>
                  <a:pt x="18074" y="1900"/>
                </a:cubicBezTo>
                <a:lnTo>
                  <a:pt x="17307" y="1470"/>
                </a:lnTo>
                <a:cubicBezTo>
                  <a:pt x="16972" y="1284"/>
                  <a:pt x="16530" y="1239"/>
                  <a:pt x="16143" y="1324"/>
                </a:cubicBezTo>
                <a:cubicBezTo>
                  <a:pt x="16143" y="1325"/>
                  <a:pt x="16143" y="1326"/>
                  <a:pt x="16143" y="1326"/>
                </a:cubicBezTo>
                <a:cubicBezTo>
                  <a:pt x="15994" y="1265"/>
                  <a:pt x="15843" y="1207"/>
                  <a:pt x="15689" y="1151"/>
                </a:cubicBezTo>
                <a:cubicBezTo>
                  <a:pt x="15609" y="884"/>
                  <a:pt x="15328" y="650"/>
                  <a:pt x="14916" y="550"/>
                </a:cubicBezTo>
                <a:lnTo>
                  <a:pt x="13972" y="321"/>
                </a:lnTo>
                <a:cubicBezTo>
                  <a:pt x="13562" y="222"/>
                  <a:pt x="13126" y="280"/>
                  <a:pt x="12807" y="448"/>
                </a:cubicBezTo>
                <a:cubicBezTo>
                  <a:pt x="12808" y="450"/>
                  <a:pt x="12808" y="452"/>
                  <a:pt x="12809" y="453"/>
                </a:cubicBezTo>
                <a:cubicBezTo>
                  <a:pt x="12639" y="431"/>
                  <a:pt x="12466" y="411"/>
                  <a:pt x="12294" y="394"/>
                </a:cubicBezTo>
                <a:cubicBezTo>
                  <a:pt x="12082" y="158"/>
                  <a:pt x="11697" y="0"/>
                  <a:pt x="11256" y="0"/>
                </a:cubicBezTo>
                <a:lnTo>
                  <a:pt x="10250" y="0"/>
                </a:lnTo>
                <a:close/>
                <a:moveTo>
                  <a:pt x="10761" y="2494"/>
                </a:moveTo>
                <a:cubicBezTo>
                  <a:pt x="14153" y="2494"/>
                  <a:pt x="16984" y="4085"/>
                  <a:pt x="17666" y="6207"/>
                </a:cubicBezTo>
                <a:cubicBezTo>
                  <a:pt x="17678" y="6243"/>
                  <a:pt x="17689" y="6280"/>
                  <a:pt x="17699" y="6316"/>
                </a:cubicBezTo>
                <a:cubicBezTo>
                  <a:pt x="17710" y="6352"/>
                  <a:pt x="17718" y="6388"/>
                  <a:pt x="17727" y="6425"/>
                </a:cubicBezTo>
                <a:cubicBezTo>
                  <a:pt x="17735" y="6454"/>
                  <a:pt x="17744" y="6482"/>
                  <a:pt x="17750" y="6511"/>
                </a:cubicBezTo>
                <a:cubicBezTo>
                  <a:pt x="17762" y="6564"/>
                  <a:pt x="17770" y="6616"/>
                  <a:pt x="17778" y="6669"/>
                </a:cubicBezTo>
                <a:cubicBezTo>
                  <a:pt x="17785" y="6707"/>
                  <a:pt x="17791" y="6744"/>
                  <a:pt x="17796" y="6781"/>
                </a:cubicBezTo>
                <a:cubicBezTo>
                  <a:pt x="17800" y="6805"/>
                  <a:pt x="17801" y="6830"/>
                  <a:pt x="17804" y="6854"/>
                </a:cubicBezTo>
                <a:cubicBezTo>
                  <a:pt x="17812" y="6927"/>
                  <a:pt x="17817" y="6999"/>
                  <a:pt x="17819" y="7072"/>
                </a:cubicBezTo>
                <a:cubicBezTo>
                  <a:pt x="17820" y="7082"/>
                  <a:pt x="17822" y="7093"/>
                  <a:pt x="17822" y="7104"/>
                </a:cubicBezTo>
                <a:cubicBezTo>
                  <a:pt x="17826" y="7244"/>
                  <a:pt x="17819" y="7385"/>
                  <a:pt x="17804" y="7523"/>
                </a:cubicBezTo>
                <a:lnTo>
                  <a:pt x="17807" y="7523"/>
                </a:lnTo>
                <a:cubicBezTo>
                  <a:pt x="17796" y="7624"/>
                  <a:pt x="17780" y="7723"/>
                  <a:pt x="17761" y="7822"/>
                </a:cubicBezTo>
                <a:lnTo>
                  <a:pt x="17756" y="7822"/>
                </a:lnTo>
                <a:cubicBezTo>
                  <a:pt x="17743" y="7882"/>
                  <a:pt x="17731" y="7943"/>
                  <a:pt x="17715" y="8004"/>
                </a:cubicBezTo>
                <a:cubicBezTo>
                  <a:pt x="17611" y="8394"/>
                  <a:pt x="17437" y="8765"/>
                  <a:pt x="17205" y="9111"/>
                </a:cubicBezTo>
                <a:lnTo>
                  <a:pt x="17212" y="9111"/>
                </a:lnTo>
                <a:cubicBezTo>
                  <a:pt x="17151" y="9202"/>
                  <a:pt x="17086" y="9294"/>
                  <a:pt x="17016" y="9382"/>
                </a:cubicBezTo>
                <a:lnTo>
                  <a:pt x="17006" y="9381"/>
                </a:lnTo>
                <a:cubicBezTo>
                  <a:pt x="16963" y="9435"/>
                  <a:pt x="16919" y="9489"/>
                  <a:pt x="16873" y="9542"/>
                </a:cubicBezTo>
                <a:cubicBezTo>
                  <a:pt x="16575" y="9885"/>
                  <a:pt x="16224" y="10193"/>
                  <a:pt x="15827" y="10466"/>
                </a:cubicBezTo>
                <a:lnTo>
                  <a:pt x="15832" y="10467"/>
                </a:lnTo>
                <a:cubicBezTo>
                  <a:pt x="15727" y="10539"/>
                  <a:pt x="15620" y="10610"/>
                  <a:pt x="15508" y="10678"/>
                </a:cubicBezTo>
                <a:lnTo>
                  <a:pt x="15500" y="10674"/>
                </a:lnTo>
                <a:cubicBezTo>
                  <a:pt x="15433" y="10715"/>
                  <a:pt x="15365" y="10755"/>
                  <a:pt x="15294" y="10795"/>
                </a:cubicBezTo>
                <a:cubicBezTo>
                  <a:pt x="14838" y="11049"/>
                  <a:pt x="14347" y="11259"/>
                  <a:pt x="13835" y="11425"/>
                </a:cubicBezTo>
                <a:lnTo>
                  <a:pt x="13840" y="11430"/>
                </a:lnTo>
                <a:cubicBezTo>
                  <a:pt x="13704" y="11474"/>
                  <a:pt x="13564" y="11512"/>
                  <a:pt x="13424" y="11550"/>
                </a:cubicBezTo>
                <a:lnTo>
                  <a:pt x="13421" y="11547"/>
                </a:lnTo>
                <a:cubicBezTo>
                  <a:pt x="13337" y="11570"/>
                  <a:pt x="13251" y="11592"/>
                  <a:pt x="13164" y="11613"/>
                </a:cubicBezTo>
                <a:cubicBezTo>
                  <a:pt x="12604" y="11749"/>
                  <a:pt x="12037" y="11834"/>
                  <a:pt x="11470" y="11873"/>
                </a:cubicBezTo>
                <a:lnTo>
                  <a:pt x="11470" y="11875"/>
                </a:lnTo>
                <a:cubicBezTo>
                  <a:pt x="11269" y="11888"/>
                  <a:pt x="11066" y="11895"/>
                  <a:pt x="10860" y="11897"/>
                </a:cubicBezTo>
                <a:cubicBezTo>
                  <a:pt x="10824" y="11897"/>
                  <a:pt x="10786" y="11898"/>
                  <a:pt x="10750" y="11899"/>
                </a:cubicBezTo>
                <a:cubicBezTo>
                  <a:pt x="6853" y="11895"/>
                  <a:pt x="3697" y="9792"/>
                  <a:pt x="3697" y="7197"/>
                </a:cubicBezTo>
                <a:cubicBezTo>
                  <a:pt x="3697" y="4600"/>
                  <a:pt x="6859" y="2494"/>
                  <a:pt x="10761" y="2494"/>
                </a:cubicBezTo>
                <a:close/>
                <a:moveTo>
                  <a:pt x="10740" y="2745"/>
                </a:moveTo>
                <a:cubicBezTo>
                  <a:pt x="7061" y="2745"/>
                  <a:pt x="4069" y="4737"/>
                  <a:pt x="4069" y="7185"/>
                </a:cubicBezTo>
                <a:cubicBezTo>
                  <a:pt x="4069" y="9634"/>
                  <a:pt x="7061" y="11625"/>
                  <a:pt x="10740" y="11625"/>
                </a:cubicBezTo>
                <a:cubicBezTo>
                  <a:pt x="14419" y="11625"/>
                  <a:pt x="17414" y="9634"/>
                  <a:pt x="17414" y="7185"/>
                </a:cubicBezTo>
                <a:cubicBezTo>
                  <a:pt x="17414" y="4737"/>
                  <a:pt x="14419" y="2745"/>
                  <a:pt x="10740" y="2745"/>
                </a:cubicBezTo>
                <a:close/>
                <a:moveTo>
                  <a:pt x="16115" y="13233"/>
                </a:moveTo>
                <a:lnTo>
                  <a:pt x="16100" y="13289"/>
                </a:lnTo>
                <a:cubicBezTo>
                  <a:pt x="15983" y="13667"/>
                  <a:pt x="15588" y="13971"/>
                  <a:pt x="15046" y="14102"/>
                </a:cubicBezTo>
                <a:lnTo>
                  <a:pt x="14102" y="14332"/>
                </a:lnTo>
                <a:cubicBezTo>
                  <a:pt x="13920" y="14376"/>
                  <a:pt x="13731" y="14398"/>
                  <a:pt x="13539" y="14398"/>
                </a:cubicBezTo>
                <a:cubicBezTo>
                  <a:pt x="13190" y="14398"/>
                  <a:pt x="12858" y="14324"/>
                  <a:pt x="12585" y="14196"/>
                </a:cubicBezTo>
                <a:cubicBezTo>
                  <a:pt x="12381" y="14389"/>
                  <a:pt x="12098" y="14530"/>
                  <a:pt x="11773" y="14605"/>
                </a:cubicBezTo>
                <a:lnTo>
                  <a:pt x="10965" y="16610"/>
                </a:lnTo>
                <a:lnTo>
                  <a:pt x="12975" y="21600"/>
                </a:lnTo>
                <a:lnTo>
                  <a:pt x="15587" y="20004"/>
                </a:lnTo>
                <a:lnTo>
                  <a:pt x="19049" y="20517"/>
                </a:lnTo>
                <a:lnTo>
                  <a:pt x="16115" y="13233"/>
                </a:lnTo>
                <a:close/>
                <a:moveTo>
                  <a:pt x="5365" y="13294"/>
                </a:moveTo>
                <a:lnTo>
                  <a:pt x="2457" y="20517"/>
                </a:lnTo>
                <a:lnTo>
                  <a:pt x="5921" y="20004"/>
                </a:lnTo>
                <a:lnTo>
                  <a:pt x="8534" y="21600"/>
                </a:lnTo>
                <a:lnTo>
                  <a:pt x="11327" y="14663"/>
                </a:lnTo>
                <a:cubicBezTo>
                  <a:pt x="11296" y="14664"/>
                  <a:pt x="11264" y="14664"/>
                  <a:pt x="11233" y="14664"/>
                </a:cubicBezTo>
                <a:lnTo>
                  <a:pt x="10227" y="14664"/>
                </a:lnTo>
                <a:cubicBezTo>
                  <a:pt x="9666" y="14664"/>
                  <a:pt x="9169" y="14476"/>
                  <a:pt x="8870" y="14191"/>
                </a:cubicBezTo>
                <a:cubicBezTo>
                  <a:pt x="8592" y="14320"/>
                  <a:pt x="8260" y="14393"/>
                  <a:pt x="7921" y="14393"/>
                </a:cubicBezTo>
                <a:cubicBezTo>
                  <a:pt x="7729" y="14393"/>
                  <a:pt x="7541" y="14370"/>
                  <a:pt x="7360" y="14326"/>
                </a:cubicBezTo>
                <a:lnTo>
                  <a:pt x="6416" y="14097"/>
                </a:lnTo>
                <a:cubicBezTo>
                  <a:pt x="6002" y="13997"/>
                  <a:pt x="5669" y="13795"/>
                  <a:pt x="5483" y="13528"/>
                </a:cubicBezTo>
                <a:cubicBezTo>
                  <a:pt x="5429" y="13452"/>
                  <a:pt x="5391" y="13374"/>
                  <a:pt x="5365" y="13294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1302" name="谢谢观看"/>
          <p:cNvSpPr txBox="1"/>
          <p:nvPr/>
        </p:nvSpPr>
        <p:spPr>
          <a:xfrm>
            <a:off x="6127998" y="6728468"/>
            <a:ext cx="11829547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b="1" sz="27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                                                   </a:t>
            </a:r>
            <a:r>
              <a:rPr sz="5000"/>
              <a:t>谢谢观看</a:t>
            </a:r>
            <a:r>
              <a:t>   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构建开放稳健的基础架构.…"/>
          <p:cNvSpPr/>
          <p:nvPr/>
        </p:nvSpPr>
        <p:spPr>
          <a:xfrm>
            <a:off x="10662089" y="7640637"/>
            <a:ext cx="12949088" cy="5816486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800">
                <a:solidFill>
                  <a:srgbClr val="A6AAA9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  <a:latin typeface="PingFang SC Medium"/>
                <a:ea typeface="PingFang SC Medium"/>
                <a:cs typeface="PingFang SC Medium"/>
                <a:sym typeface="PingFang SC Medium"/>
              </a:rPr>
              <a:t>                   </a:t>
            </a:r>
            <a:r>
              <a:rPr sz="3300">
                <a:solidFill>
                  <a:srgbClr val="FFFFFF">
                    <a:alpha val="85362"/>
                  </a:srgbClr>
                </a:solidFill>
              </a:rPr>
              <a:t>构建</a:t>
            </a:r>
            <a:r>
              <a:rPr sz="33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开放稳健</a:t>
            </a:r>
            <a:r>
              <a:rPr sz="3300">
                <a:solidFill>
                  <a:srgbClr val="FFFFFF">
                    <a:alpha val="85362"/>
                  </a:srgbClr>
                </a:solidFill>
              </a:rPr>
              <a:t>的基础架构.</a:t>
            </a:r>
            <a:endParaRPr sz="3300">
              <a:solidFill>
                <a:srgbClr val="FFFFFF">
                  <a:alpha val="85362"/>
                </a:srgbClr>
              </a:solidFill>
            </a:endParaRPr>
          </a:p>
          <a:p>
            <a:pPr>
              <a:spcBef>
                <a:spcPts val="0"/>
              </a:spcBef>
              <a:defRPr sz="33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</a:rPr>
              <a:t>                           </a:t>
            </a:r>
            <a:r>
              <a:rPr sz="3500">
                <a:solidFill>
                  <a:srgbClr val="FFFFFF">
                    <a:alpha val="85362"/>
                  </a:srgbClr>
                </a:solidFill>
              </a:rPr>
              <a:t>构建</a:t>
            </a:r>
            <a:r>
              <a:rPr sz="35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云化</a:t>
            </a:r>
            <a:r>
              <a:rPr sz="3500">
                <a:solidFill>
                  <a:srgbClr val="FFFFFF">
                    <a:alpha val="85362"/>
                  </a:srgbClr>
                </a:solidFill>
              </a:rPr>
              <a:t>的基础设施.</a:t>
            </a:r>
            <a:endParaRPr sz="3500">
              <a:solidFill>
                <a:srgbClr val="FFFFFF">
                  <a:alpha val="85362"/>
                </a:srgbClr>
              </a:solidFill>
            </a:endParaRPr>
          </a:p>
          <a:p>
            <a:pPr>
              <a:spcBef>
                <a:spcPts val="0"/>
              </a:spcBef>
              <a:defRPr sz="33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</a:rPr>
              <a:t>                                   </a:t>
            </a:r>
            <a:r>
              <a:rPr sz="3700">
                <a:solidFill>
                  <a:srgbClr val="FFFFFF">
                    <a:alpha val="85362"/>
                  </a:srgbClr>
                </a:solidFill>
              </a:rPr>
              <a:t>加强</a:t>
            </a:r>
            <a:r>
              <a:rPr sz="37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统一中台</a:t>
            </a:r>
            <a:r>
              <a:rPr sz="3700">
                <a:solidFill>
                  <a:srgbClr val="FFFFFF">
                    <a:alpha val="85362"/>
                  </a:srgbClr>
                </a:solidFill>
              </a:rPr>
              <a:t>的应用部署.</a:t>
            </a:r>
            <a:endParaRPr sz="3700">
              <a:solidFill>
                <a:srgbClr val="FFFFFF">
                  <a:alpha val="85362"/>
                </a:srgbClr>
              </a:solidFill>
            </a:endParaRPr>
          </a:p>
          <a:p>
            <a:pPr>
              <a:spcBef>
                <a:spcPts val="0"/>
              </a:spcBef>
              <a:defRPr sz="33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</a:rPr>
              <a:t>                                           </a:t>
            </a:r>
            <a:r>
              <a:rPr sz="3900">
                <a:solidFill>
                  <a:srgbClr val="FFFFFF">
                    <a:alpha val="85362"/>
                  </a:srgbClr>
                </a:solidFill>
              </a:rPr>
              <a:t>从数据角度构建医院</a:t>
            </a:r>
            <a:r>
              <a:rPr sz="39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信息安全</a:t>
            </a:r>
            <a:r>
              <a:rPr sz="3900">
                <a:solidFill>
                  <a:srgbClr val="FFFFFF">
                    <a:alpha val="85362"/>
                  </a:srgbClr>
                </a:solidFill>
              </a:rPr>
              <a:t>体系.</a:t>
            </a:r>
            <a:endParaRPr sz="3900">
              <a:solidFill>
                <a:srgbClr val="FFFFFF">
                  <a:alpha val="85362"/>
                </a:srgbClr>
              </a:solidFill>
            </a:endParaRPr>
          </a:p>
          <a:p>
            <a:pPr>
              <a:spcBef>
                <a:spcPts val="0"/>
              </a:spcBef>
              <a:defRPr sz="33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solidFill>
                  <a:srgbClr val="FFFFFF">
                    <a:alpha val="85362"/>
                  </a:srgbClr>
                </a:solidFill>
              </a:rPr>
              <a:t>                                                  </a:t>
            </a:r>
          </a:p>
          <a:p>
            <a:pPr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>
                <a:latin typeface="PingFang SC Semibold"/>
                <a:ea typeface="PingFang SC Semibold"/>
                <a:cs typeface="PingFang SC Semibold"/>
                <a:sym typeface="PingFang SC Semibold"/>
              </a:rPr>
              <a:t>  </a:t>
            </a: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7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</p:txBody>
      </p:sp>
      <p:sp>
        <p:nvSpPr>
          <p:cNvPr id="209" name="矩形"/>
          <p:cNvSpPr/>
          <p:nvPr/>
        </p:nvSpPr>
        <p:spPr>
          <a:xfrm>
            <a:off x="762230" y="2336800"/>
            <a:ext cx="9911248" cy="5295554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800">
                <a:solidFill>
                  <a:srgbClr val="A6AAA9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210" name="设计动机—&gt;来自政府的声音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设计动机—&gt;来自政府的声音</a:t>
            </a:r>
          </a:p>
        </p:txBody>
      </p:sp>
      <p:grpSp>
        <p:nvGrpSpPr>
          <p:cNvPr id="215" name="成组"/>
          <p:cNvGrpSpPr/>
          <p:nvPr/>
        </p:nvGrpSpPr>
        <p:grpSpPr>
          <a:xfrm>
            <a:off x="1292882" y="2861865"/>
            <a:ext cx="8849945" cy="1082632"/>
            <a:chOff x="0" y="0"/>
            <a:chExt cx="8849943" cy="1082631"/>
          </a:xfrm>
        </p:grpSpPr>
        <p:sp>
          <p:nvSpPr>
            <p:cNvPr id="211" name="罗盘"/>
            <p:cNvSpPr/>
            <p:nvPr/>
          </p:nvSpPr>
          <p:spPr>
            <a:xfrm>
              <a:off x="-1" y="36975"/>
              <a:ext cx="937803" cy="937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548" fill="norm" stroke="1" extrusionOk="0">
                  <a:moveTo>
                    <a:pt x="10800" y="0"/>
                  </a:moveTo>
                  <a:cubicBezTo>
                    <a:pt x="10772" y="0"/>
                    <a:pt x="10743" y="52"/>
                    <a:pt x="10721" y="155"/>
                  </a:cubicBezTo>
                  <a:lnTo>
                    <a:pt x="10375" y="1796"/>
                  </a:lnTo>
                  <a:cubicBezTo>
                    <a:pt x="5746" y="1987"/>
                    <a:pt x="2007" y="5696"/>
                    <a:pt x="1760" y="10321"/>
                  </a:cubicBezTo>
                  <a:lnTo>
                    <a:pt x="154" y="10646"/>
                  </a:lnTo>
                  <a:cubicBezTo>
                    <a:pt x="-52" y="10688"/>
                    <a:pt x="-52" y="10758"/>
                    <a:pt x="154" y="10801"/>
                  </a:cubicBezTo>
                  <a:lnTo>
                    <a:pt x="1754" y="11141"/>
                  </a:lnTo>
                  <a:cubicBezTo>
                    <a:pt x="1924" y="15816"/>
                    <a:pt x="5656" y="19594"/>
                    <a:pt x="10305" y="19821"/>
                  </a:cubicBezTo>
                  <a:lnTo>
                    <a:pt x="10620" y="21394"/>
                  </a:lnTo>
                  <a:cubicBezTo>
                    <a:pt x="10662" y="21600"/>
                    <a:pt x="10731" y="21600"/>
                    <a:pt x="10775" y="21394"/>
                  </a:cubicBezTo>
                  <a:lnTo>
                    <a:pt x="11106" y="19825"/>
                  </a:lnTo>
                  <a:cubicBezTo>
                    <a:pt x="15766" y="19641"/>
                    <a:pt x="19527" y="15891"/>
                    <a:pt x="19740" y="11227"/>
                  </a:cubicBezTo>
                  <a:lnTo>
                    <a:pt x="21342" y="10902"/>
                  </a:lnTo>
                  <a:cubicBezTo>
                    <a:pt x="21548" y="10861"/>
                    <a:pt x="21548" y="10791"/>
                    <a:pt x="21342" y="10747"/>
                  </a:cubicBezTo>
                  <a:lnTo>
                    <a:pt x="19740" y="10407"/>
                  </a:lnTo>
                  <a:cubicBezTo>
                    <a:pt x="19536" y="5770"/>
                    <a:pt x="15825" y="2031"/>
                    <a:pt x="11207" y="1798"/>
                  </a:cubicBezTo>
                  <a:lnTo>
                    <a:pt x="10876" y="155"/>
                  </a:lnTo>
                  <a:cubicBezTo>
                    <a:pt x="10855" y="52"/>
                    <a:pt x="10828" y="0"/>
                    <a:pt x="10800" y="0"/>
                  </a:cubicBezTo>
                  <a:close/>
                  <a:moveTo>
                    <a:pt x="10128" y="2961"/>
                  </a:moveTo>
                  <a:lnTo>
                    <a:pt x="9084" y="7911"/>
                  </a:lnTo>
                  <a:lnTo>
                    <a:pt x="5355" y="5093"/>
                  </a:lnTo>
                  <a:cubicBezTo>
                    <a:pt x="6623" y="3891"/>
                    <a:pt x="8286" y="3106"/>
                    <a:pt x="10128" y="2961"/>
                  </a:cubicBezTo>
                  <a:close/>
                  <a:moveTo>
                    <a:pt x="11442" y="2968"/>
                  </a:moveTo>
                  <a:cubicBezTo>
                    <a:pt x="13320" y="3134"/>
                    <a:pt x="15011" y="3963"/>
                    <a:pt x="16277" y="5222"/>
                  </a:cubicBezTo>
                  <a:lnTo>
                    <a:pt x="12463" y="8045"/>
                  </a:lnTo>
                  <a:lnTo>
                    <a:pt x="11442" y="2968"/>
                  </a:lnTo>
                  <a:close/>
                  <a:moveTo>
                    <a:pt x="5095" y="5348"/>
                  </a:moveTo>
                  <a:lnTo>
                    <a:pt x="7854" y="9089"/>
                  </a:lnTo>
                  <a:lnTo>
                    <a:pt x="2927" y="10086"/>
                  </a:lnTo>
                  <a:cubicBezTo>
                    <a:pt x="3094" y="8254"/>
                    <a:pt x="3889" y="6602"/>
                    <a:pt x="5095" y="5348"/>
                  </a:cubicBezTo>
                  <a:close/>
                  <a:moveTo>
                    <a:pt x="16510" y="5465"/>
                  </a:moveTo>
                  <a:cubicBezTo>
                    <a:pt x="17671" y="6721"/>
                    <a:pt x="18428" y="8354"/>
                    <a:pt x="18576" y="10160"/>
                  </a:cubicBezTo>
                  <a:lnTo>
                    <a:pt x="13748" y="9136"/>
                  </a:lnTo>
                  <a:lnTo>
                    <a:pt x="16510" y="5465"/>
                  </a:lnTo>
                  <a:close/>
                  <a:moveTo>
                    <a:pt x="10684" y="9451"/>
                  </a:moveTo>
                  <a:cubicBezTo>
                    <a:pt x="11108" y="9431"/>
                    <a:pt x="11535" y="9615"/>
                    <a:pt x="11808" y="9981"/>
                  </a:cubicBezTo>
                  <a:cubicBezTo>
                    <a:pt x="12244" y="10568"/>
                    <a:pt x="12124" y="11399"/>
                    <a:pt x="11539" y="11837"/>
                  </a:cubicBezTo>
                  <a:cubicBezTo>
                    <a:pt x="10954" y="12274"/>
                    <a:pt x="10125" y="12154"/>
                    <a:pt x="9688" y="11567"/>
                  </a:cubicBezTo>
                  <a:cubicBezTo>
                    <a:pt x="9252" y="10980"/>
                    <a:pt x="9372" y="10150"/>
                    <a:pt x="9957" y="9712"/>
                  </a:cubicBezTo>
                  <a:cubicBezTo>
                    <a:pt x="10177" y="9548"/>
                    <a:pt x="10430" y="9463"/>
                    <a:pt x="10684" y="9451"/>
                  </a:cubicBezTo>
                  <a:close/>
                  <a:moveTo>
                    <a:pt x="2915" y="11387"/>
                  </a:moveTo>
                  <a:lnTo>
                    <a:pt x="7972" y="12459"/>
                  </a:lnTo>
                  <a:lnTo>
                    <a:pt x="5102" y="16278"/>
                  </a:lnTo>
                  <a:cubicBezTo>
                    <a:pt x="3860" y="14990"/>
                    <a:pt x="3053" y="13280"/>
                    <a:pt x="2915" y="11387"/>
                  </a:cubicBezTo>
                  <a:close/>
                  <a:moveTo>
                    <a:pt x="18574" y="11461"/>
                  </a:moveTo>
                  <a:cubicBezTo>
                    <a:pt x="18421" y="13322"/>
                    <a:pt x="17623" y="15001"/>
                    <a:pt x="16401" y="16271"/>
                  </a:cubicBezTo>
                  <a:lnTo>
                    <a:pt x="13596" y="12468"/>
                  </a:lnTo>
                  <a:lnTo>
                    <a:pt x="18574" y="11461"/>
                  </a:lnTo>
                  <a:close/>
                  <a:moveTo>
                    <a:pt x="12399" y="13700"/>
                  </a:moveTo>
                  <a:lnTo>
                    <a:pt x="16141" y="16527"/>
                  </a:lnTo>
                  <a:cubicBezTo>
                    <a:pt x="14870" y="17732"/>
                    <a:pt x="13201" y="18518"/>
                    <a:pt x="11353" y="18660"/>
                  </a:cubicBezTo>
                  <a:lnTo>
                    <a:pt x="12399" y="13700"/>
                  </a:lnTo>
                  <a:close/>
                  <a:moveTo>
                    <a:pt x="9094" y="13803"/>
                  </a:moveTo>
                  <a:lnTo>
                    <a:pt x="10070" y="18653"/>
                  </a:lnTo>
                  <a:cubicBezTo>
                    <a:pt x="8264" y="18497"/>
                    <a:pt x="6631" y="17728"/>
                    <a:pt x="5380" y="16554"/>
                  </a:cubicBezTo>
                  <a:lnTo>
                    <a:pt x="9094" y="13803"/>
                  </a:lnTo>
                  <a:close/>
                </a:path>
              </a:pathLst>
            </a:custGeom>
            <a:solidFill>
              <a:srgbClr val="FFFFFF">
                <a:alpha val="853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grpSp>
          <p:nvGrpSpPr>
            <p:cNvPr id="214" name="成组"/>
            <p:cNvGrpSpPr/>
            <p:nvPr/>
          </p:nvGrpSpPr>
          <p:grpSpPr>
            <a:xfrm>
              <a:off x="1335709" y="-1"/>
              <a:ext cx="7514235" cy="1082633"/>
              <a:chOff x="0" y="0"/>
              <a:chExt cx="7514234" cy="1082631"/>
            </a:xfrm>
          </p:grpSpPr>
          <p:sp>
            <p:nvSpPr>
              <p:cNvPr id="212" name="无边界,大闭环"/>
              <p:cNvSpPr txBox="1"/>
              <p:nvPr/>
            </p:nvSpPr>
            <p:spPr>
              <a:xfrm>
                <a:off x="0" y="0"/>
                <a:ext cx="2745410" cy="6858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spcBef>
                    <a:spcPts val="0"/>
                  </a:spcBef>
                  <a:defRPr sz="3300">
                    <a:solidFill>
                      <a:schemeClr val="accent4">
                        <a:hueOff val="-1395324"/>
                        <a:satOff val="-3373"/>
                        <a:lumOff val="-9849"/>
                      </a:schemeClr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无边界,大闭环</a:t>
                </a:r>
              </a:p>
            </p:txBody>
          </p:sp>
          <p:sp>
            <p:nvSpPr>
              <p:cNvPr id="213" name="健康中国战略将推动新一代信息技术在医疗行业的应用."/>
              <p:cNvSpPr txBox="1"/>
              <p:nvPr/>
            </p:nvSpPr>
            <p:spPr>
              <a:xfrm>
                <a:off x="0" y="561931"/>
                <a:ext cx="7514235" cy="5207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 algn="ctr" defTabSz="584200">
                  <a:spcBef>
                    <a:spcPts val="0"/>
                  </a:spcBef>
                  <a:defRPr sz="2400">
                    <a:solidFill>
                      <a:srgbClr val="FFFFFF">
                        <a:alpha val="85362"/>
                      </a:srgbClr>
                    </a:solidFill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pPr/>
                <a:r>
                  <a:t>健康中国战略将推动新一代信息技术在医疗行业的应用.</a:t>
                </a:r>
              </a:p>
            </p:txBody>
          </p:sp>
        </p:grpSp>
      </p:grpSp>
      <p:grpSp>
        <p:nvGrpSpPr>
          <p:cNvPr id="219" name="成组"/>
          <p:cNvGrpSpPr/>
          <p:nvPr/>
        </p:nvGrpSpPr>
        <p:grpSpPr>
          <a:xfrm>
            <a:off x="1292882" y="4539427"/>
            <a:ext cx="7165571" cy="1534183"/>
            <a:chOff x="0" y="78717"/>
            <a:chExt cx="7165569" cy="1534182"/>
          </a:xfrm>
        </p:grpSpPr>
        <p:sp>
          <p:nvSpPr>
            <p:cNvPr id="216" name="艳阳"/>
            <p:cNvSpPr/>
            <p:nvPr/>
          </p:nvSpPr>
          <p:spPr>
            <a:xfrm>
              <a:off x="0" y="78717"/>
              <a:ext cx="937802" cy="9378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lnTo>
                    <a:pt x="9463" y="4077"/>
                  </a:lnTo>
                  <a:lnTo>
                    <a:pt x="6667" y="823"/>
                  </a:lnTo>
                  <a:lnTo>
                    <a:pt x="6991" y="5101"/>
                  </a:lnTo>
                  <a:lnTo>
                    <a:pt x="3164" y="3164"/>
                  </a:lnTo>
                  <a:lnTo>
                    <a:pt x="5100" y="6993"/>
                  </a:lnTo>
                  <a:lnTo>
                    <a:pt x="822" y="6667"/>
                  </a:lnTo>
                  <a:lnTo>
                    <a:pt x="4077" y="9463"/>
                  </a:lnTo>
                  <a:lnTo>
                    <a:pt x="0" y="10800"/>
                  </a:lnTo>
                  <a:lnTo>
                    <a:pt x="4077" y="12138"/>
                  </a:lnTo>
                  <a:lnTo>
                    <a:pt x="822" y="14934"/>
                  </a:lnTo>
                  <a:lnTo>
                    <a:pt x="5100" y="14609"/>
                  </a:lnTo>
                  <a:lnTo>
                    <a:pt x="3164" y="18438"/>
                  </a:lnTo>
                  <a:lnTo>
                    <a:pt x="6991" y="16500"/>
                  </a:lnTo>
                  <a:lnTo>
                    <a:pt x="6667" y="20778"/>
                  </a:lnTo>
                  <a:lnTo>
                    <a:pt x="9463" y="17525"/>
                  </a:lnTo>
                  <a:lnTo>
                    <a:pt x="10800" y="21600"/>
                  </a:lnTo>
                  <a:lnTo>
                    <a:pt x="12138" y="17525"/>
                  </a:lnTo>
                  <a:lnTo>
                    <a:pt x="14933" y="20778"/>
                  </a:lnTo>
                  <a:lnTo>
                    <a:pt x="14609" y="16500"/>
                  </a:lnTo>
                  <a:lnTo>
                    <a:pt x="18438" y="18438"/>
                  </a:lnTo>
                  <a:lnTo>
                    <a:pt x="16500" y="14609"/>
                  </a:lnTo>
                  <a:lnTo>
                    <a:pt x="20778" y="14934"/>
                  </a:lnTo>
                  <a:lnTo>
                    <a:pt x="17523" y="12138"/>
                  </a:lnTo>
                  <a:lnTo>
                    <a:pt x="21600" y="10800"/>
                  </a:lnTo>
                  <a:lnTo>
                    <a:pt x="17523" y="9463"/>
                  </a:lnTo>
                  <a:lnTo>
                    <a:pt x="20778" y="6667"/>
                  </a:lnTo>
                  <a:lnTo>
                    <a:pt x="16500" y="6993"/>
                  </a:lnTo>
                  <a:lnTo>
                    <a:pt x="18438" y="3164"/>
                  </a:lnTo>
                  <a:lnTo>
                    <a:pt x="14609" y="5101"/>
                  </a:lnTo>
                  <a:lnTo>
                    <a:pt x="14933" y="823"/>
                  </a:lnTo>
                  <a:lnTo>
                    <a:pt x="12138" y="4077"/>
                  </a:lnTo>
                  <a:lnTo>
                    <a:pt x="10800" y="0"/>
                  </a:lnTo>
                  <a:close/>
                  <a:moveTo>
                    <a:pt x="10800" y="5098"/>
                  </a:moveTo>
                  <a:cubicBezTo>
                    <a:pt x="13950" y="5098"/>
                    <a:pt x="16504" y="7650"/>
                    <a:pt x="16504" y="10800"/>
                  </a:cubicBezTo>
                  <a:cubicBezTo>
                    <a:pt x="16504" y="13950"/>
                    <a:pt x="13950" y="16504"/>
                    <a:pt x="10800" y="16504"/>
                  </a:cubicBezTo>
                  <a:cubicBezTo>
                    <a:pt x="7650" y="16504"/>
                    <a:pt x="5096" y="13950"/>
                    <a:pt x="5096" y="10800"/>
                  </a:cubicBezTo>
                  <a:cubicBezTo>
                    <a:pt x="5096" y="7650"/>
                    <a:pt x="7650" y="5098"/>
                    <a:pt x="10800" y="5098"/>
                  </a:cubicBezTo>
                  <a:close/>
                </a:path>
              </a:pathLst>
            </a:custGeom>
            <a:solidFill>
              <a:srgbClr val="FFFFFF">
                <a:alpha val="853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17" name="提升数据价值"/>
            <p:cNvSpPr/>
            <p:nvPr/>
          </p:nvSpPr>
          <p:spPr>
            <a:xfrm>
              <a:off x="2595550" y="34290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chemeClr val="accent4">
                      <a:hueOff val="-1395324"/>
                      <a:satOff val="-3373"/>
                      <a:lumOff val="-9849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提升数据价值</a:t>
              </a:r>
            </a:p>
          </p:txBody>
        </p:sp>
        <p:sp>
          <p:nvSpPr>
            <p:cNvPr id="218" name="数据必需开放,形成大数据,发挥数据的价值"/>
            <p:cNvSpPr/>
            <p:nvPr/>
          </p:nvSpPr>
          <p:spPr>
            <a:xfrm>
              <a:off x="1297003" y="834887"/>
              <a:ext cx="586856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24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数据必需开放,形成大数据,发挥数据的价值</a:t>
              </a:r>
            </a:p>
          </p:txBody>
        </p:sp>
      </p:grpSp>
      <p:grpSp>
        <p:nvGrpSpPr>
          <p:cNvPr id="222" name="成组"/>
          <p:cNvGrpSpPr/>
          <p:nvPr/>
        </p:nvGrpSpPr>
        <p:grpSpPr>
          <a:xfrm>
            <a:off x="1292882" y="6127195"/>
            <a:ext cx="5008488" cy="1739901"/>
            <a:chOff x="0" y="0"/>
            <a:chExt cx="5008486" cy="1739899"/>
          </a:xfrm>
        </p:grpSpPr>
        <p:sp>
          <p:nvSpPr>
            <p:cNvPr id="220" name="世界"/>
            <p:cNvSpPr/>
            <p:nvPr/>
          </p:nvSpPr>
          <p:spPr>
            <a:xfrm>
              <a:off x="0" y="0"/>
              <a:ext cx="939801" cy="939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45" y="0"/>
                    <a:pt x="0" y="4845"/>
                    <a:pt x="0" y="10800"/>
                  </a:cubicBezTo>
                  <a:cubicBezTo>
                    <a:pt x="0" y="16755"/>
                    <a:pt x="4845" y="21600"/>
                    <a:pt x="10800" y="21600"/>
                  </a:cubicBezTo>
                  <a:cubicBezTo>
                    <a:pt x="16755" y="21600"/>
                    <a:pt x="21600" y="16755"/>
                    <a:pt x="21600" y="10800"/>
                  </a:cubicBezTo>
                  <a:cubicBezTo>
                    <a:pt x="21600" y="4845"/>
                    <a:pt x="16755" y="0"/>
                    <a:pt x="10800" y="0"/>
                  </a:cubicBezTo>
                  <a:close/>
                  <a:moveTo>
                    <a:pt x="11993" y="938"/>
                  </a:moveTo>
                  <a:cubicBezTo>
                    <a:pt x="14122" y="1194"/>
                    <a:pt x="16044" y="2125"/>
                    <a:pt x="17542" y="3512"/>
                  </a:cubicBezTo>
                  <a:cubicBezTo>
                    <a:pt x="16898" y="4108"/>
                    <a:pt x="16188" y="4611"/>
                    <a:pt x="15429" y="5012"/>
                  </a:cubicBezTo>
                  <a:cubicBezTo>
                    <a:pt x="15343" y="4850"/>
                    <a:pt x="15255" y="4689"/>
                    <a:pt x="15162" y="4531"/>
                  </a:cubicBezTo>
                  <a:cubicBezTo>
                    <a:pt x="14347" y="3140"/>
                    <a:pt x="13267" y="1918"/>
                    <a:pt x="11993" y="938"/>
                  </a:cubicBezTo>
                  <a:close/>
                  <a:moveTo>
                    <a:pt x="9560" y="943"/>
                  </a:moveTo>
                  <a:cubicBezTo>
                    <a:pt x="8289" y="1922"/>
                    <a:pt x="7211" y="3142"/>
                    <a:pt x="6397" y="4531"/>
                  </a:cubicBezTo>
                  <a:cubicBezTo>
                    <a:pt x="6308" y="4684"/>
                    <a:pt x="6222" y="4839"/>
                    <a:pt x="6139" y="4995"/>
                  </a:cubicBezTo>
                  <a:cubicBezTo>
                    <a:pt x="5392" y="4597"/>
                    <a:pt x="4693" y="4100"/>
                    <a:pt x="4058" y="3512"/>
                  </a:cubicBezTo>
                  <a:cubicBezTo>
                    <a:pt x="5545" y="2136"/>
                    <a:pt x="7450" y="1207"/>
                    <a:pt x="9560" y="943"/>
                  </a:cubicBezTo>
                  <a:close/>
                  <a:moveTo>
                    <a:pt x="10366" y="1421"/>
                  </a:moveTo>
                  <a:lnTo>
                    <a:pt x="10366" y="6141"/>
                  </a:lnTo>
                  <a:cubicBezTo>
                    <a:pt x="9165" y="6090"/>
                    <a:pt x="8002" y="5827"/>
                    <a:pt x="6920" y="5368"/>
                  </a:cubicBezTo>
                  <a:cubicBezTo>
                    <a:pt x="6992" y="5234"/>
                    <a:pt x="7066" y="5100"/>
                    <a:pt x="7143" y="4968"/>
                  </a:cubicBezTo>
                  <a:cubicBezTo>
                    <a:pt x="7960" y="3575"/>
                    <a:pt x="9062" y="2365"/>
                    <a:pt x="10366" y="1421"/>
                  </a:cubicBezTo>
                  <a:close/>
                  <a:moveTo>
                    <a:pt x="11234" y="1451"/>
                  </a:moveTo>
                  <a:cubicBezTo>
                    <a:pt x="12520" y="2391"/>
                    <a:pt x="13607" y="3589"/>
                    <a:pt x="14415" y="4968"/>
                  </a:cubicBezTo>
                  <a:cubicBezTo>
                    <a:pt x="14495" y="5104"/>
                    <a:pt x="14572" y="5244"/>
                    <a:pt x="14646" y="5383"/>
                  </a:cubicBezTo>
                  <a:cubicBezTo>
                    <a:pt x="13574" y="5833"/>
                    <a:pt x="12424" y="6090"/>
                    <a:pt x="11234" y="6141"/>
                  </a:cubicBezTo>
                  <a:lnTo>
                    <a:pt x="11234" y="1451"/>
                  </a:lnTo>
                  <a:close/>
                  <a:moveTo>
                    <a:pt x="3448" y="4128"/>
                  </a:moveTo>
                  <a:cubicBezTo>
                    <a:pt x="4152" y="4783"/>
                    <a:pt x="4928" y="5335"/>
                    <a:pt x="5759" y="5775"/>
                  </a:cubicBezTo>
                  <a:cubicBezTo>
                    <a:pt x="5120" y="7219"/>
                    <a:pt x="4759" y="8779"/>
                    <a:pt x="4701" y="10368"/>
                  </a:cubicBezTo>
                  <a:lnTo>
                    <a:pt x="876" y="10368"/>
                  </a:lnTo>
                  <a:cubicBezTo>
                    <a:pt x="979" y="7972"/>
                    <a:pt x="1935" y="5793"/>
                    <a:pt x="3448" y="4128"/>
                  </a:cubicBezTo>
                  <a:close/>
                  <a:moveTo>
                    <a:pt x="18152" y="4128"/>
                  </a:moveTo>
                  <a:cubicBezTo>
                    <a:pt x="19665" y="5793"/>
                    <a:pt x="20621" y="7972"/>
                    <a:pt x="20724" y="10368"/>
                  </a:cubicBezTo>
                  <a:lnTo>
                    <a:pt x="16858" y="10368"/>
                  </a:lnTo>
                  <a:cubicBezTo>
                    <a:pt x="16800" y="8785"/>
                    <a:pt x="16441" y="7231"/>
                    <a:pt x="15807" y="5792"/>
                  </a:cubicBezTo>
                  <a:cubicBezTo>
                    <a:pt x="16650" y="5349"/>
                    <a:pt x="17439" y="4792"/>
                    <a:pt x="18152" y="4128"/>
                  </a:cubicBezTo>
                  <a:close/>
                  <a:moveTo>
                    <a:pt x="6541" y="6148"/>
                  </a:moveTo>
                  <a:cubicBezTo>
                    <a:pt x="7739" y="6662"/>
                    <a:pt x="9031" y="6956"/>
                    <a:pt x="10366" y="7008"/>
                  </a:cubicBezTo>
                  <a:lnTo>
                    <a:pt x="10366" y="10368"/>
                  </a:lnTo>
                  <a:lnTo>
                    <a:pt x="5569" y="10368"/>
                  </a:lnTo>
                  <a:cubicBezTo>
                    <a:pt x="5626" y="8908"/>
                    <a:pt x="5956" y="7475"/>
                    <a:pt x="6541" y="6148"/>
                  </a:cubicBezTo>
                  <a:close/>
                  <a:moveTo>
                    <a:pt x="15024" y="6163"/>
                  </a:moveTo>
                  <a:cubicBezTo>
                    <a:pt x="15604" y="7486"/>
                    <a:pt x="15934" y="8914"/>
                    <a:pt x="15991" y="10368"/>
                  </a:cubicBezTo>
                  <a:lnTo>
                    <a:pt x="11234" y="10368"/>
                  </a:lnTo>
                  <a:lnTo>
                    <a:pt x="11234" y="7008"/>
                  </a:lnTo>
                  <a:cubicBezTo>
                    <a:pt x="12557" y="6956"/>
                    <a:pt x="13835" y="6668"/>
                    <a:pt x="15024" y="6163"/>
                  </a:cubicBezTo>
                  <a:close/>
                  <a:moveTo>
                    <a:pt x="876" y="11234"/>
                  </a:moveTo>
                  <a:lnTo>
                    <a:pt x="4700" y="11234"/>
                  </a:lnTo>
                  <a:cubicBezTo>
                    <a:pt x="4753" y="12849"/>
                    <a:pt x="5119" y="14437"/>
                    <a:pt x="5773" y="15903"/>
                  </a:cubicBezTo>
                  <a:cubicBezTo>
                    <a:pt x="4953" y="16335"/>
                    <a:pt x="4185" y="16876"/>
                    <a:pt x="3488" y="17518"/>
                  </a:cubicBezTo>
                  <a:cubicBezTo>
                    <a:pt x="1952" y="15847"/>
                    <a:pt x="980" y="13652"/>
                    <a:pt x="876" y="11234"/>
                  </a:cubicBezTo>
                  <a:close/>
                  <a:moveTo>
                    <a:pt x="5567" y="11234"/>
                  </a:moveTo>
                  <a:lnTo>
                    <a:pt x="10366" y="11234"/>
                  </a:lnTo>
                  <a:lnTo>
                    <a:pt x="10366" y="14676"/>
                  </a:lnTo>
                  <a:cubicBezTo>
                    <a:pt x="9036" y="14728"/>
                    <a:pt x="7749" y="15021"/>
                    <a:pt x="6554" y="15532"/>
                  </a:cubicBezTo>
                  <a:cubicBezTo>
                    <a:pt x="5955" y="14182"/>
                    <a:pt x="5619" y="12720"/>
                    <a:pt x="5567" y="11234"/>
                  </a:cubicBezTo>
                  <a:close/>
                  <a:moveTo>
                    <a:pt x="11234" y="11234"/>
                  </a:moveTo>
                  <a:lnTo>
                    <a:pt x="15992" y="11234"/>
                  </a:lnTo>
                  <a:cubicBezTo>
                    <a:pt x="15940" y="12714"/>
                    <a:pt x="15605" y="14169"/>
                    <a:pt x="15010" y="15515"/>
                  </a:cubicBezTo>
                  <a:cubicBezTo>
                    <a:pt x="13825" y="15013"/>
                    <a:pt x="12552" y="14728"/>
                    <a:pt x="11234" y="14676"/>
                  </a:cubicBezTo>
                  <a:lnTo>
                    <a:pt x="11234" y="11234"/>
                  </a:lnTo>
                  <a:close/>
                  <a:moveTo>
                    <a:pt x="16860" y="11234"/>
                  </a:moveTo>
                  <a:lnTo>
                    <a:pt x="20724" y="11234"/>
                  </a:lnTo>
                  <a:cubicBezTo>
                    <a:pt x="20620" y="13652"/>
                    <a:pt x="19648" y="15847"/>
                    <a:pt x="18112" y="17518"/>
                  </a:cubicBezTo>
                  <a:cubicBezTo>
                    <a:pt x="17406" y="16867"/>
                    <a:pt x="16627" y="16321"/>
                    <a:pt x="15795" y="15886"/>
                  </a:cubicBezTo>
                  <a:cubicBezTo>
                    <a:pt x="16444" y="14425"/>
                    <a:pt x="16807" y="12842"/>
                    <a:pt x="16860" y="11234"/>
                  </a:cubicBezTo>
                  <a:close/>
                  <a:moveTo>
                    <a:pt x="10366" y="15544"/>
                  </a:moveTo>
                  <a:lnTo>
                    <a:pt x="10366" y="20226"/>
                  </a:lnTo>
                  <a:cubicBezTo>
                    <a:pt x="9026" y="19256"/>
                    <a:pt x="7899" y="18005"/>
                    <a:pt x="7077" y="16566"/>
                  </a:cubicBezTo>
                  <a:cubicBezTo>
                    <a:pt x="7029" y="16481"/>
                    <a:pt x="6982" y="16396"/>
                    <a:pt x="6936" y="16310"/>
                  </a:cubicBezTo>
                  <a:cubicBezTo>
                    <a:pt x="8013" y="15855"/>
                    <a:pt x="9170" y="15594"/>
                    <a:pt x="10366" y="15544"/>
                  </a:cubicBezTo>
                  <a:close/>
                  <a:moveTo>
                    <a:pt x="11234" y="15544"/>
                  </a:moveTo>
                  <a:cubicBezTo>
                    <a:pt x="12418" y="15594"/>
                    <a:pt x="13563" y="15849"/>
                    <a:pt x="14631" y="16295"/>
                  </a:cubicBezTo>
                  <a:cubicBezTo>
                    <a:pt x="14582" y="16386"/>
                    <a:pt x="14532" y="16476"/>
                    <a:pt x="14480" y="16566"/>
                  </a:cubicBezTo>
                  <a:cubicBezTo>
                    <a:pt x="13667" y="17990"/>
                    <a:pt x="12556" y="19230"/>
                    <a:pt x="11234" y="20196"/>
                  </a:cubicBezTo>
                  <a:lnTo>
                    <a:pt x="11234" y="15544"/>
                  </a:lnTo>
                  <a:close/>
                  <a:moveTo>
                    <a:pt x="15415" y="16666"/>
                  </a:moveTo>
                  <a:cubicBezTo>
                    <a:pt x="16162" y="17059"/>
                    <a:pt x="16861" y="17548"/>
                    <a:pt x="17498" y="18131"/>
                  </a:cubicBezTo>
                  <a:cubicBezTo>
                    <a:pt x="16023" y="19479"/>
                    <a:pt x="14143" y="20390"/>
                    <a:pt x="12062" y="20655"/>
                  </a:cubicBezTo>
                  <a:cubicBezTo>
                    <a:pt x="13343" y="19655"/>
                    <a:pt x="14426" y="18410"/>
                    <a:pt x="15233" y="16997"/>
                  </a:cubicBezTo>
                  <a:cubicBezTo>
                    <a:pt x="15295" y="16887"/>
                    <a:pt x="15356" y="16777"/>
                    <a:pt x="15415" y="16666"/>
                  </a:cubicBezTo>
                  <a:close/>
                  <a:moveTo>
                    <a:pt x="6153" y="16683"/>
                  </a:moveTo>
                  <a:cubicBezTo>
                    <a:pt x="6209" y="16788"/>
                    <a:pt x="6267" y="16893"/>
                    <a:pt x="6326" y="16997"/>
                  </a:cubicBezTo>
                  <a:cubicBezTo>
                    <a:pt x="7132" y="18407"/>
                    <a:pt x="8212" y="19649"/>
                    <a:pt x="9489" y="20648"/>
                  </a:cubicBezTo>
                  <a:cubicBezTo>
                    <a:pt x="7428" y="20375"/>
                    <a:pt x="5565" y="19468"/>
                    <a:pt x="4102" y="18131"/>
                  </a:cubicBezTo>
                  <a:cubicBezTo>
                    <a:pt x="4730" y="17557"/>
                    <a:pt x="5418" y="17073"/>
                    <a:pt x="6153" y="16683"/>
                  </a:cubicBezTo>
                  <a:close/>
                </a:path>
              </a:pathLst>
            </a:custGeom>
            <a:solidFill>
              <a:srgbClr val="FFFFFF">
                <a:alpha val="85362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3500">
                  <a:solidFill>
                    <a:srgbClr val="FFFFFF">
                      <a:alpha val="85362"/>
                    </a:srgbClr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</a:p>
          </p:txBody>
        </p:sp>
        <p:sp>
          <p:nvSpPr>
            <p:cNvPr id="221" name="夯实顶层设计,统一数据标准"/>
            <p:cNvSpPr/>
            <p:nvPr/>
          </p:nvSpPr>
          <p:spPr>
            <a:xfrm>
              <a:off x="3738486" y="46990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ctr" defTabSz="584200">
                <a:spcBef>
                  <a:spcPts val="0"/>
                </a:spcBef>
                <a:defRPr sz="3300">
                  <a:solidFill>
                    <a:schemeClr val="accent4">
                      <a:hueOff val="-1395324"/>
                      <a:satOff val="-3373"/>
                      <a:lumOff val="-9849"/>
                    </a:scheme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pPr/>
              <a:r>
                <a:t>夯实顶层设计,统一数据标准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矩形"/>
          <p:cNvSpPr/>
          <p:nvPr/>
        </p:nvSpPr>
        <p:spPr>
          <a:xfrm>
            <a:off x="757704" y="2337002"/>
            <a:ext cx="9386140" cy="4034206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5" name="矩形"/>
          <p:cNvSpPr/>
          <p:nvPr/>
        </p:nvSpPr>
        <p:spPr>
          <a:xfrm>
            <a:off x="10143490" y="6374910"/>
            <a:ext cx="13174238" cy="6972301"/>
          </a:xfrm>
          <a:prstGeom prst="rect">
            <a:avLst/>
          </a:prstGeom>
          <a:solidFill>
            <a:srgbClr val="222222"/>
          </a:solidFill>
          <a:ln w="15875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0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26" name="设计动机—&gt;来自行业的声音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设计动机—&gt;来自行业的声音</a:t>
            </a:r>
          </a:p>
        </p:txBody>
      </p:sp>
      <p:sp>
        <p:nvSpPr>
          <p:cNvPr id="227" name="."/>
          <p:cNvSpPr txBox="1"/>
          <p:nvPr/>
        </p:nvSpPr>
        <p:spPr>
          <a:xfrm>
            <a:off x="14050004" y="9674033"/>
            <a:ext cx="273178" cy="783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45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228" name="在智能化的世界里,要更多关注业务赋能的技术…"/>
          <p:cNvSpPr txBox="1"/>
          <p:nvPr/>
        </p:nvSpPr>
        <p:spPr>
          <a:xfrm>
            <a:off x="1231504" y="3610659"/>
            <a:ext cx="8870341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584200">
              <a:spcBef>
                <a:spcPts val="0"/>
              </a:spcBef>
              <a:defRPr sz="34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在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智能化</a:t>
            </a:r>
            <a:r>
              <a:t>的世界里,要更多关注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业务赋能的技术</a:t>
            </a:r>
            <a:endParaRPr>
              <a:solidFill>
                <a:schemeClr val="accent4">
                  <a:hueOff val="-1395324"/>
                  <a:satOff val="-3373"/>
                  <a:lumOff val="-9849"/>
                </a:schemeClr>
              </a:solidFill>
            </a:endParaRPr>
          </a:p>
          <a:p>
            <a:pPr defTabSz="584200">
              <a:spcBef>
                <a:spcPts val="0"/>
              </a:spcBef>
              <a:defRPr sz="34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(Business </a:t>
            </a:r>
            <a:r>
              <a:rPr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</a:rPr>
              <a:t>enabling</a:t>
            </a:r>
            <a:r>
              <a:t> Technology)——Gartner</a:t>
            </a:r>
          </a:p>
        </p:txBody>
      </p:sp>
      <p:pic>
        <p:nvPicPr>
          <p:cNvPr id="229" name="图像" descr="图像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2296" y="7268306"/>
            <a:ext cx="9636626" cy="5261708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"/>
          <p:cNvSpPr/>
          <p:nvPr/>
        </p:nvSpPr>
        <p:spPr>
          <a:xfrm>
            <a:off x="762000" y="2336800"/>
            <a:ext cx="10330699" cy="4115688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</p:spPr>
        <p:txBody>
          <a:bodyPr lIns="50800" tIns="50800" rIns="50800" bIns="50800"/>
          <a:lstStyle/>
          <a:p>
            <a:pPr>
              <a:defRPr sz="2700"/>
            </a:pPr>
          </a:p>
        </p:txBody>
      </p:sp>
      <p:sp>
        <p:nvSpPr>
          <p:cNvPr id="232" name="设计动机—&gt;来自自我革命的声音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设计动机—&gt;来自自我革命的声音</a:t>
            </a:r>
          </a:p>
        </p:txBody>
      </p:sp>
      <p:sp>
        <p:nvSpPr>
          <p:cNvPr id="233" name="需求驱动修改,修改衍生bug,维护成本线性增长."/>
          <p:cNvSpPr txBox="1"/>
          <p:nvPr/>
        </p:nvSpPr>
        <p:spPr>
          <a:xfrm>
            <a:off x="1658697" y="2753857"/>
            <a:ext cx="7925182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需求驱动修改,修改衍生bug,维护成本线性增长.</a:t>
            </a:r>
          </a:p>
        </p:txBody>
      </p:sp>
      <p:sp>
        <p:nvSpPr>
          <p:cNvPr id="234" name="经验跟随人员流失而流动,业务资产无法持续沉淀."/>
          <p:cNvSpPr txBox="1"/>
          <p:nvPr/>
        </p:nvSpPr>
        <p:spPr>
          <a:xfrm>
            <a:off x="1633297" y="3487864"/>
            <a:ext cx="8327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经验跟随人员流失而流动,业务资产无法持续沉淀.</a:t>
            </a:r>
          </a:p>
        </p:txBody>
      </p:sp>
      <p:sp>
        <p:nvSpPr>
          <p:cNvPr id="235" name="数据治理无闭环 ,数据质量差,导致大量资源(电子病历)…"/>
          <p:cNvSpPr txBox="1"/>
          <p:nvPr/>
        </p:nvSpPr>
        <p:spPr>
          <a:xfrm>
            <a:off x="1658697" y="4257063"/>
            <a:ext cx="8997697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数据治理无闭环 ,数据质量差,导致大量资源(电子病历)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无法释放价值,固有优势得不到体现.</a:t>
            </a:r>
          </a:p>
        </p:txBody>
      </p:sp>
      <p:sp>
        <p:nvSpPr>
          <p:cNvPr id="236" name="."/>
          <p:cNvSpPr txBox="1"/>
          <p:nvPr/>
        </p:nvSpPr>
        <p:spPr>
          <a:xfrm>
            <a:off x="13355429" y="9289801"/>
            <a:ext cx="273178" cy="783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4500">
                <a:solidFill>
                  <a:srgbClr val="A6AAA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.</a:t>
            </a:r>
          </a:p>
        </p:txBody>
      </p:sp>
      <p:sp>
        <p:nvSpPr>
          <p:cNvPr id="237" name="平台级产品交付周期长,无法快速交接."/>
          <p:cNvSpPr txBox="1"/>
          <p:nvPr/>
        </p:nvSpPr>
        <p:spPr>
          <a:xfrm>
            <a:off x="1658697" y="5513638"/>
            <a:ext cx="6422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平台级产品交付周期长,无法快速交接.</a:t>
            </a:r>
          </a:p>
        </p:txBody>
      </p:sp>
      <p:sp>
        <p:nvSpPr>
          <p:cNvPr id="238" name="铁路平交道"/>
          <p:cNvSpPr/>
          <p:nvPr/>
        </p:nvSpPr>
        <p:spPr>
          <a:xfrm>
            <a:off x="1111004" y="2859503"/>
            <a:ext cx="474509" cy="474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9" name="铁路平交道"/>
          <p:cNvSpPr/>
          <p:nvPr/>
        </p:nvSpPr>
        <p:spPr>
          <a:xfrm>
            <a:off x="1111004" y="5593884"/>
            <a:ext cx="474509" cy="47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6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0" name="矩形"/>
          <p:cNvSpPr/>
          <p:nvPr/>
        </p:nvSpPr>
        <p:spPr>
          <a:xfrm>
            <a:off x="11084942" y="6463519"/>
            <a:ext cx="12378922" cy="6841110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241" name="技术堆栈单一,不能快速适应市场需求的多变性."/>
          <p:cNvSpPr txBox="1"/>
          <p:nvPr/>
        </p:nvSpPr>
        <p:spPr>
          <a:xfrm>
            <a:off x="13375601" y="8472503"/>
            <a:ext cx="7946137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技术堆栈单一,不能快速适应市场需求的多变性.</a:t>
            </a:r>
          </a:p>
        </p:txBody>
      </p:sp>
      <p:sp>
        <p:nvSpPr>
          <p:cNvPr id="242" name="研发人员重技术轻业务,缺乏业务和技术相对平衡…"/>
          <p:cNvSpPr txBox="1"/>
          <p:nvPr/>
        </p:nvSpPr>
        <p:spPr>
          <a:xfrm>
            <a:off x="13383648" y="7110754"/>
            <a:ext cx="8221219" cy="1179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研发人员重技术轻业务,缺乏业务和技术相对平衡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的产品经理.</a:t>
            </a:r>
          </a:p>
        </p:txBody>
      </p:sp>
      <p:sp>
        <p:nvSpPr>
          <p:cNvPr id="243" name="铁路平交道"/>
          <p:cNvSpPr/>
          <p:nvPr/>
        </p:nvSpPr>
        <p:spPr>
          <a:xfrm>
            <a:off x="12759308" y="8552750"/>
            <a:ext cx="474509" cy="47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6">
              <a:hueOff val="-1036173"/>
              <a:satOff val="-3113"/>
              <a:lumOff val="-767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4" name="产品前期不关注总体架构设计,缺乏整体连续性,上线后…"/>
          <p:cNvSpPr txBox="1"/>
          <p:nvPr/>
        </p:nvSpPr>
        <p:spPr>
          <a:xfrm>
            <a:off x="11769037" y="10651550"/>
            <a:ext cx="10571989" cy="17239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3000">
                <a:solidFill>
                  <a:srgbClr val="A6AAA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          </a:t>
            </a:r>
            <a:r>
              <a:rPr>
                <a:solidFill>
                  <a:srgbClr val="FFFFFF">
                    <a:alpha val="85362"/>
                  </a:srgbClr>
                </a:solidFill>
              </a:rPr>
              <a:t>产品前期不关注总体架构设计,缺乏整体连续性,上线后</a:t>
            </a:r>
            <a:endParaRPr>
              <a:solidFill>
                <a:srgbClr val="FFFFFF">
                  <a:alpha val="85362"/>
                </a:srgbClr>
              </a:solidFill>
            </a:endParaRP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          用户需求反噬产品,投入大量人力及物力,最终产品演化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              为个性化项目，无法复用。</a:t>
            </a:r>
          </a:p>
        </p:txBody>
      </p:sp>
      <p:sp>
        <p:nvSpPr>
          <p:cNvPr id="245" name="铁路平交道"/>
          <p:cNvSpPr/>
          <p:nvPr/>
        </p:nvSpPr>
        <p:spPr>
          <a:xfrm>
            <a:off x="12759308" y="10750639"/>
            <a:ext cx="474509" cy="47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6" name="研发小组分工颗粒度过细,导致产品整合效率太低,…"/>
          <p:cNvSpPr txBox="1"/>
          <p:nvPr/>
        </p:nvSpPr>
        <p:spPr>
          <a:xfrm>
            <a:off x="13396525" y="9289801"/>
            <a:ext cx="8327137" cy="11794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研发小组分工颗粒度过细,导致产品整合效率太低,</a:t>
            </a:r>
          </a:p>
          <a:p>
            <a:pPr defTabSz="584200">
              <a:spcBef>
                <a:spcPts val="0"/>
              </a:spcBef>
              <a:defRPr sz="3000">
                <a:solidFill>
                  <a:srgbClr val="FFFFFF">
                    <a:alpha val="85362"/>
                  </a:srgbClr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导致资源严重浪费,人才流失不可控.</a:t>
            </a:r>
          </a:p>
        </p:txBody>
      </p:sp>
      <p:sp>
        <p:nvSpPr>
          <p:cNvPr id="247" name="铁路平交道"/>
          <p:cNvSpPr/>
          <p:nvPr/>
        </p:nvSpPr>
        <p:spPr>
          <a:xfrm>
            <a:off x="12825144" y="9477173"/>
            <a:ext cx="474509" cy="47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8" name="铁路平交道"/>
          <p:cNvSpPr/>
          <p:nvPr/>
        </p:nvSpPr>
        <p:spPr>
          <a:xfrm>
            <a:off x="1111004" y="3568110"/>
            <a:ext cx="474509" cy="474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49" name="铁路平交道"/>
          <p:cNvSpPr/>
          <p:nvPr/>
        </p:nvSpPr>
        <p:spPr>
          <a:xfrm>
            <a:off x="1111004" y="4353693"/>
            <a:ext cx="474509" cy="4745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50" name="铁路平交道"/>
          <p:cNvSpPr/>
          <p:nvPr/>
        </p:nvSpPr>
        <p:spPr>
          <a:xfrm>
            <a:off x="12759308" y="7242091"/>
            <a:ext cx="474509" cy="4745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44" y="0"/>
                  <a:pt x="0" y="4844"/>
                  <a:pt x="0" y="10799"/>
                </a:cubicBezTo>
                <a:cubicBezTo>
                  <a:pt x="0" y="16754"/>
                  <a:pt x="4844" y="21600"/>
                  <a:pt x="10799" y="21600"/>
                </a:cubicBezTo>
                <a:cubicBezTo>
                  <a:pt x="16754" y="21600"/>
                  <a:pt x="21600" y="16754"/>
                  <a:pt x="21600" y="10799"/>
                </a:cubicBezTo>
                <a:cubicBezTo>
                  <a:pt x="21600" y="4844"/>
                  <a:pt x="16754" y="0"/>
                  <a:pt x="10799" y="0"/>
                </a:cubicBezTo>
                <a:close/>
                <a:moveTo>
                  <a:pt x="10799" y="792"/>
                </a:moveTo>
                <a:cubicBezTo>
                  <a:pt x="13009" y="792"/>
                  <a:pt x="15054" y="1511"/>
                  <a:pt x="16712" y="2729"/>
                </a:cubicBezTo>
                <a:lnTo>
                  <a:pt x="10799" y="8641"/>
                </a:lnTo>
                <a:lnTo>
                  <a:pt x="4888" y="2729"/>
                </a:lnTo>
                <a:cubicBezTo>
                  <a:pt x="6546" y="1511"/>
                  <a:pt x="8589" y="792"/>
                  <a:pt x="10799" y="792"/>
                </a:cubicBezTo>
                <a:close/>
                <a:moveTo>
                  <a:pt x="2729" y="4888"/>
                </a:moveTo>
                <a:lnTo>
                  <a:pt x="8641" y="10799"/>
                </a:lnTo>
                <a:lnTo>
                  <a:pt x="2729" y="16712"/>
                </a:lnTo>
                <a:cubicBezTo>
                  <a:pt x="1511" y="15054"/>
                  <a:pt x="792" y="13009"/>
                  <a:pt x="792" y="10799"/>
                </a:cubicBezTo>
                <a:cubicBezTo>
                  <a:pt x="792" y="8589"/>
                  <a:pt x="1511" y="6546"/>
                  <a:pt x="2729" y="4888"/>
                </a:cubicBezTo>
                <a:close/>
                <a:moveTo>
                  <a:pt x="18871" y="4888"/>
                </a:moveTo>
                <a:cubicBezTo>
                  <a:pt x="20089" y="6546"/>
                  <a:pt x="20808" y="8589"/>
                  <a:pt x="20808" y="10799"/>
                </a:cubicBezTo>
                <a:cubicBezTo>
                  <a:pt x="20808" y="13009"/>
                  <a:pt x="20089" y="15054"/>
                  <a:pt x="18871" y="16712"/>
                </a:cubicBezTo>
                <a:lnTo>
                  <a:pt x="12959" y="10799"/>
                </a:lnTo>
                <a:lnTo>
                  <a:pt x="18871" y="4888"/>
                </a:lnTo>
                <a:close/>
                <a:moveTo>
                  <a:pt x="10799" y="12959"/>
                </a:moveTo>
                <a:lnTo>
                  <a:pt x="16712" y="18871"/>
                </a:lnTo>
                <a:cubicBezTo>
                  <a:pt x="15054" y="20089"/>
                  <a:pt x="13009" y="20808"/>
                  <a:pt x="10799" y="20808"/>
                </a:cubicBezTo>
                <a:cubicBezTo>
                  <a:pt x="8589" y="20808"/>
                  <a:pt x="6546" y="20089"/>
                  <a:pt x="4888" y="18871"/>
                </a:cubicBezTo>
                <a:lnTo>
                  <a:pt x="10799" y="12959"/>
                </a:lnTo>
                <a:close/>
              </a:path>
            </a:pathLst>
          </a:custGeom>
          <a:solidFill>
            <a:schemeClr val="accent6">
              <a:hueOff val="-1036173"/>
              <a:satOff val="-3113"/>
              <a:lumOff val="-767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成组"/>
          <p:cNvGrpSpPr/>
          <p:nvPr/>
        </p:nvGrpSpPr>
        <p:grpSpPr>
          <a:xfrm>
            <a:off x="-62" y="12902"/>
            <a:ext cx="24339613" cy="13683325"/>
            <a:chOff x="0" y="0"/>
            <a:chExt cx="24339612" cy="13683324"/>
          </a:xfrm>
        </p:grpSpPr>
        <p:sp>
          <p:nvSpPr>
            <p:cNvPr id="252" name="矩形"/>
            <p:cNvSpPr/>
            <p:nvPr/>
          </p:nvSpPr>
          <p:spPr>
            <a:xfrm>
              <a:off x="0" y="0"/>
              <a:ext cx="8115300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53" name="矩形"/>
            <p:cNvSpPr/>
            <p:nvPr/>
          </p:nvSpPr>
          <p:spPr>
            <a:xfrm>
              <a:off x="8109012" y="0"/>
              <a:ext cx="8115301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54" name="矩形"/>
            <p:cNvSpPr/>
            <p:nvPr/>
          </p:nvSpPr>
          <p:spPr>
            <a:xfrm>
              <a:off x="16224312" y="0"/>
              <a:ext cx="8115301" cy="697230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55" name="矩形"/>
            <p:cNvSpPr/>
            <p:nvPr/>
          </p:nvSpPr>
          <p:spPr>
            <a:xfrm>
              <a:off x="0" y="6968066"/>
              <a:ext cx="8115300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56" name="矩形"/>
            <p:cNvSpPr/>
            <p:nvPr/>
          </p:nvSpPr>
          <p:spPr>
            <a:xfrm>
              <a:off x="81090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257" name="矩形"/>
            <p:cNvSpPr/>
            <p:nvPr/>
          </p:nvSpPr>
          <p:spPr>
            <a:xfrm>
              <a:off x="162243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259" name="扳手"/>
          <p:cNvSpPr/>
          <p:nvPr/>
        </p:nvSpPr>
        <p:spPr>
          <a:xfrm>
            <a:off x="12027206" y="1990786"/>
            <a:ext cx="259597" cy="135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0" name="设计手段"/>
          <p:cNvSpPr/>
          <p:nvPr/>
        </p:nvSpPr>
        <p:spPr>
          <a:xfrm>
            <a:off x="10892118" y="3673090"/>
            <a:ext cx="2599765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261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2" name="架构分解"/>
          <p:cNvSpPr/>
          <p:nvPr/>
        </p:nvSpPr>
        <p:spPr>
          <a:xfrm>
            <a:off x="19058218" y="3674071"/>
            <a:ext cx="2599765" cy="7493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263" name="银行"/>
          <p:cNvSpPr/>
          <p:nvPr/>
        </p:nvSpPr>
        <p:spPr>
          <a:xfrm>
            <a:off x="3240506" y="8729326"/>
            <a:ext cx="1356044" cy="12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4" name="中台能力"/>
          <p:cNvSpPr/>
          <p:nvPr/>
        </p:nvSpPr>
        <p:spPr>
          <a:xfrm>
            <a:off x="2566473" y="10153736"/>
            <a:ext cx="2599766" cy="8509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265" name="箭头 5"/>
          <p:cNvSpPr/>
          <p:nvPr/>
        </p:nvSpPr>
        <p:spPr>
          <a:xfrm>
            <a:off x="11539708" y="8730059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6" name="废纸篓"/>
          <p:cNvSpPr/>
          <p:nvPr/>
        </p:nvSpPr>
        <p:spPr>
          <a:xfrm>
            <a:off x="19609265" y="8727213"/>
            <a:ext cx="820106" cy="12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1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67" name="知识图谱"/>
          <p:cNvSpPr/>
          <p:nvPr/>
        </p:nvSpPr>
        <p:spPr>
          <a:xfrm>
            <a:off x="10337800" y="10153736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268" name="基于中台驱动高血压患者入院诊疗建模流程"/>
          <p:cNvSpPr/>
          <p:nvPr/>
        </p:nvSpPr>
        <p:spPr>
          <a:xfrm>
            <a:off x="18134854" y="10153736"/>
            <a:ext cx="4765231" cy="110083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  <p:sp>
        <p:nvSpPr>
          <p:cNvPr id="269" name="设计动机"/>
          <p:cNvSpPr/>
          <p:nvPr/>
        </p:nvSpPr>
        <p:spPr>
          <a:xfrm>
            <a:off x="2566473" y="3673090"/>
            <a:ext cx="2599766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270" name="口罩"/>
          <p:cNvSpPr/>
          <p:nvPr/>
        </p:nvSpPr>
        <p:spPr>
          <a:xfrm>
            <a:off x="3311836" y="198599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矩形"/>
          <p:cNvSpPr/>
          <p:nvPr/>
        </p:nvSpPr>
        <p:spPr>
          <a:xfrm>
            <a:off x="762000" y="2324100"/>
            <a:ext cx="5070525" cy="11125907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273" name="设计手段"/>
          <p:cNvSpPr txBox="1"/>
          <p:nvPr/>
        </p:nvSpPr>
        <p:spPr>
          <a:xfrm>
            <a:off x="736224" y="425449"/>
            <a:ext cx="20955001" cy="102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>
            <a:lvl1pPr defTabSz="647700">
              <a:lnSpc>
                <a:spcPct val="80000"/>
              </a:lnSpc>
              <a:spcBef>
                <a:spcPts val="0"/>
              </a:spcBef>
              <a:defRPr b="1" cap="all" spc="260" sz="52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设计手段</a:t>
            </a:r>
          </a:p>
        </p:txBody>
      </p:sp>
      <p:sp>
        <p:nvSpPr>
          <p:cNvPr id="274" name="1.聚焦顶层设计"/>
          <p:cNvSpPr txBox="1"/>
          <p:nvPr/>
        </p:nvSpPr>
        <p:spPr>
          <a:xfrm>
            <a:off x="2404307" y="4144798"/>
            <a:ext cx="2891638" cy="6731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32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1.聚焦顶层设计</a:t>
            </a:r>
          </a:p>
        </p:txBody>
      </p:sp>
      <p:sp>
        <p:nvSpPr>
          <p:cNvPr id="275" name="银行"/>
          <p:cNvSpPr/>
          <p:nvPr/>
        </p:nvSpPr>
        <p:spPr>
          <a:xfrm>
            <a:off x="1364910" y="4103883"/>
            <a:ext cx="709461" cy="673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6" name="书堆"/>
          <p:cNvSpPr/>
          <p:nvPr/>
        </p:nvSpPr>
        <p:spPr>
          <a:xfrm>
            <a:off x="1364910" y="5789125"/>
            <a:ext cx="707295" cy="640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69" y="0"/>
                </a:moveTo>
                <a:cubicBezTo>
                  <a:pt x="3275" y="0"/>
                  <a:pt x="1896" y="1522"/>
                  <a:pt x="1896" y="3392"/>
                </a:cubicBezTo>
                <a:cubicBezTo>
                  <a:pt x="1896" y="5262"/>
                  <a:pt x="3275" y="6783"/>
                  <a:pt x="4969" y="6783"/>
                </a:cubicBezTo>
                <a:lnTo>
                  <a:pt x="21600" y="6783"/>
                </a:lnTo>
                <a:lnTo>
                  <a:pt x="21600" y="5757"/>
                </a:lnTo>
                <a:lnTo>
                  <a:pt x="4969" y="5757"/>
                </a:lnTo>
                <a:cubicBezTo>
                  <a:pt x="3788" y="5757"/>
                  <a:pt x="2827" y="4696"/>
                  <a:pt x="2827" y="3392"/>
                </a:cubicBezTo>
                <a:cubicBezTo>
                  <a:pt x="2827" y="2087"/>
                  <a:pt x="3788" y="1026"/>
                  <a:pt x="4969" y="1026"/>
                </a:cubicBezTo>
                <a:lnTo>
                  <a:pt x="21600" y="1026"/>
                </a:lnTo>
                <a:lnTo>
                  <a:pt x="21600" y="0"/>
                </a:lnTo>
                <a:lnTo>
                  <a:pt x="4969" y="0"/>
                </a:lnTo>
                <a:close/>
                <a:moveTo>
                  <a:pt x="4969" y="1852"/>
                </a:moveTo>
                <a:lnTo>
                  <a:pt x="4969" y="2269"/>
                </a:lnTo>
                <a:lnTo>
                  <a:pt x="20792" y="2269"/>
                </a:lnTo>
                <a:cubicBezTo>
                  <a:pt x="20843" y="2123"/>
                  <a:pt x="20903" y="1984"/>
                  <a:pt x="20972" y="1852"/>
                </a:cubicBezTo>
                <a:lnTo>
                  <a:pt x="4969" y="1852"/>
                </a:lnTo>
                <a:close/>
                <a:moveTo>
                  <a:pt x="4969" y="3215"/>
                </a:moveTo>
                <a:lnTo>
                  <a:pt x="4969" y="3632"/>
                </a:lnTo>
                <a:lnTo>
                  <a:pt x="20613" y="3632"/>
                </a:lnTo>
                <a:cubicBezTo>
                  <a:pt x="20608" y="3553"/>
                  <a:pt x="20605" y="3472"/>
                  <a:pt x="20605" y="3392"/>
                </a:cubicBezTo>
                <a:cubicBezTo>
                  <a:pt x="20605" y="3332"/>
                  <a:pt x="20607" y="3273"/>
                  <a:pt x="20610" y="3215"/>
                </a:cubicBezTo>
                <a:lnTo>
                  <a:pt x="4969" y="3215"/>
                </a:lnTo>
                <a:close/>
                <a:moveTo>
                  <a:pt x="4969" y="4575"/>
                </a:moveTo>
                <a:lnTo>
                  <a:pt x="4969" y="4992"/>
                </a:lnTo>
                <a:lnTo>
                  <a:pt x="21006" y="4992"/>
                </a:lnTo>
                <a:cubicBezTo>
                  <a:pt x="20933" y="4861"/>
                  <a:pt x="20869" y="4722"/>
                  <a:pt x="20814" y="4575"/>
                </a:cubicBezTo>
                <a:lnTo>
                  <a:pt x="4969" y="4575"/>
                </a:lnTo>
                <a:close/>
                <a:moveTo>
                  <a:pt x="1447" y="7349"/>
                </a:moveTo>
                <a:cubicBezTo>
                  <a:pt x="649" y="7349"/>
                  <a:pt x="0" y="8067"/>
                  <a:pt x="0" y="8948"/>
                </a:cubicBezTo>
                <a:lnTo>
                  <a:pt x="0" y="12535"/>
                </a:lnTo>
                <a:cubicBezTo>
                  <a:pt x="0" y="13416"/>
                  <a:pt x="649" y="14132"/>
                  <a:pt x="1447" y="14132"/>
                </a:cubicBezTo>
                <a:lnTo>
                  <a:pt x="1849" y="14132"/>
                </a:lnTo>
                <a:cubicBezTo>
                  <a:pt x="2061" y="14132"/>
                  <a:pt x="2248" y="14009"/>
                  <a:pt x="2355" y="13825"/>
                </a:cubicBezTo>
                <a:lnTo>
                  <a:pt x="2537" y="13825"/>
                </a:lnTo>
                <a:cubicBezTo>
                  <a:pt x="2644" y="14009"/>
                  <a:pt x="2831" y="14132"/>
                  <a:pt x="3043" y="14132"/>
                </a:cubicBezTo>
                <a:lnTo>
                  <a:pt x="19539" y="14132"/>
                </a:lnTo>
                <a:lnTo>
                  <a:pt x="19539" y="13106"/>
                </a:lnTo>
                <a:lnTo>
                  <a:pt x="3279" y="13106"/>
                </a:lnTo>
                <a:cubicBezTo>
                  <a:pt x="3173" y="12922"/>
                  <a:pt x="2986" y="12799"/>
                  <a:pt x="2773" y="12799"/>
                </a:cubicBezTo>
                <a:lnTo>
                  <a:pt x="2119" y="12799"/>
                </a:lnTo>
                <a:cubicBezTo>
                  <a:pt x="1906" y="12799"/>
                  <a:pt x="1719" y="12922"/>
                  <a:pt x="1613" y="13106"/>
                </a:cubicBezTo>
                <a:lnTo>
                  <a:pt x="1447" y="13106"/>
                </a:lnTo>
                <a:cubicBezTo>
                  <a:pt x="1161" y="13106"/>
                  <a:pt x="929" y="12850"/>
                  <a:pt x="929" y="12535"/>
                </a:cubicBezTo>
                <a:lnTo>
                  <a:pt x="929" y="8948"/>
                </a:lnTo>
                <a:cubicBezTo>
                  <a:pt x="929" y="8632"/>
                  <a:pt x="1161" y="8375"/>
                  <a:pt x="1447" y="8375"/>
                </a:cubicBezTo>
                <a:lnTo>
                  <a:pt x="1618" y="8375"/>
                </a:lnTo>
                <a:cubicBezTo>
                  <a:pt x="1725" y="8554"/>
                  <a:pt x="1910" y="8672"/>
                  <a:pt x="2119" y="8672"/>
                </a:cubicBezTo>
                <a:lnTo>
                  <a:pt x="2773" y="8672"/>
                </a:lnTo>
                <a:cubicBezTo>
                  <a:pt x="2982" y="8672"/>
                  <a:pt x="3167" y="8554"/>
                  <a:pt x="3274" y="8375"/>
                </a:cubicBezTo>
                <a:lnTo>
                  <a:pt x="19539" y="8375"/>
                </a:lnTo>
                <a:lnTo>
                  <a:pt x="19539" y="7349"/>
                </a:lnTo>
                <a:lnTo>
                  <a:pt x="3043" y="7349"/>
                </a:lnTo>
                <a:cubicBezTo>
                  <a:pt x="2834" y="7349"/>
                  <a:pt x="2649" y="7467"/>
                  <a:pt x="2542" y="7647"/>
                </a:cubicBezTo>
                <a:lnTo>
                  <a:pt x="2350" y="7647"/>
                </a:lnTo>
                <a:cubicBezTo>
                  <a:pt x="2242" y="7467"/>
                  <a:pt x="2058" y="7349"/>
                  <a:pt x="1849" y="7349"/>
                </a:cubicBezTo>
                <a:lnTo>
                  <a:pt x="1447" y="7349"/>
                </a:lnTo>
                <a:close/>
                <a:moveTo>
                  <a:pt x="3264" y="9173"/>
                </a:moveTo>
                <a:lnTo>
                  <a:pt x="3264" y="9590"/>
                </a:lnTo>
                <a:lnTo>
                  <a:pt x="19087" y="9590"/>
                </a:lnTo>
                <a:cubicBezTo>
                  <a:pt x="19138" y="9444"/>
                  <a:pt x="19198" y="9305"/>
                  <a:pt x="19267" y="9173"/>
                </a:cubicBezTo>
                <a:lnTo>
                  <a:pt x="3264" y="9173"/>
                </a:lnTo>
                <a:close/>
                <a:moveTo>
                  <a:pt x="3264" y="10534"/>
                </a:moveTo>
                <a:lnTo>
                  <a:pt x="3264" y="10951"/>
                </a:lnTo>
                <a:lnTo>
                  <a:pt x="18908" y="10951"/>
                </a:lnTo>
                <a:cubicBezTo>
                  <a:pt x="18902" y="10872"/>
                  <a:pt x="18899" y="10791"/>
                  <a:pt x="18899" y="10711"/>
                </a:cubicBezTo>
                <a:cubicBezTo>
                  <a:pt x="18899" y="10651"/>
                  <a:pt x="18901" y="10593"/>
                  <a:pt x="18904" y="10534"/>
                </a:cubicBezTo>
                <a:lnTo>
                  <a:pt x="3264" y="10534"/>
                </a:lnTo>
                <a:close/>
                <a:moveTo>
                  <a:pt x="3264" y="11896"/>
                </a:moveTo>
                <a:lnTo>
                  <a:pt x="3264" y="12313"/>
                </a:lnTo>
                <a:lnTo>
                  <a:pt x="19301" y="12313"/>
                </a:lnTo>
                <a:cubicBezTo>
                  <a:pt x="19227" y="12182"/>
                  <a:pt x="19163" y="12043"/>
                  <a:pt x="19109" y="11896"/>
                </a:cubicBezTo>
                <a:lnTo>
                  <a:pt x="3264" y="11896"/>
                </a:lnTo>
                <a:close/>
                <a:moveTo>
                  <a:pt x="4969" y="14817"/>
                </a:moveTo>
                <a:cubicBezTo>
                  <a:pt x="3275" y="14817"/>
                  <a:pt x="1896" y="16339"/>
                  <a:pt x="1896" y="18208"/>
                </a:cubicBezTo>
                <a:cubicBezTo>
                  <a:pt x="1896" y="20078"/>
                  <a:pt x="3275" y="21600"/>
                  <a:pt x="4969" y="21600"/>
                </a:cubicBezTo>
                <a:lnTo>
                  <a:pt x="21600" y="21600"/>
                </a:lnTo>
                <a:lnTo>
                  <a:pt x="21600" y="20574"/>
                </a:lnTo>
                <a:lnTo>
                  <a:pt x="4969" y="20574"/>
                </a:lnTo>
                <a:cubicBezTo>
                  <a:pt x="3788" y="20574"/>
                  <a:pt x="2827" y="19513"/>
                  <a:pt x="2827" y="18208"/>
                </a:cubicBezTo>
                <a:cubicBezTo>
                  <a:pt x="2827" y="16904"/>
                  <a:pt x="3788" y="15843"/>
                  <a:pt x="4969" y="15843"/>
                </a:cubicBezTo>
                <a:lnTo>
                  <a:pt x="21600" y="15843"/>
                </a:lnTo>
                <a:lnTo>
                  <a:pt x="21600" y="14817"/>
                </a:lnTo>
                <a:lnTo>
                  <a:pt x="4969" y="14817"/>
                </a:lnTo>
                <a:close/>
                <a:moveTo>
                  <a:pt x="4969" y="16669"/>
                </a:moveTo>
                <a:lnTo>
                  <a:pt x="4969" y="17086"/>
                </a:lnTo>
                <a:lnTo>
                  <a:pt x="20792" y="17086"/>
                </a:lnTo>
                <a:cubicBezTo>
                  <a:pt x="20843" y="16940"/>
                  <a:pt x="20903" y="16800"/>
                  <a:pt x="20972" y="16669"/>
                </a:cubicBezTo>
                <a:lnTo>
                  <a:pt x="4969" y="16669"/>
                </a:lnTo>
                <a:close/>
                <a:moveTo>
                  <a:pt x="4969" y="18030"/>
                </a:moveTo>
                <a:lnTo>
                  <a:pt x="4969" y="18447"/>
                </a:lnTo>
                <a:lnTo>
                  <a:pt x="20613" y="18447"/>
                </a:lnTo>
                <a:cubicBezTo>
                  <a:pt x="20608" y="18368"/>
                  <a:pt x="20605" y="18289"/>
                  <a:pt x="20605" y="18208"/>
                </a:cubicBezTo>
                <a:cubicBezTo>
                  <a:pt x="20605" y="18149"/>
                  <a:pt x="20607" y="18089"/>
                  <a:pt x="20610" y="18030"/>
                </a:cubicBezTo>
                <a:lnTo>
                  <a:pt x="4969" y="18030"/>
                </a:lnTo>
                <a:close/>
                <a:moveTo>
                  <a:pt x="4969" y="19392"/>
                </a:moveTo>
                <a:lnTo>
                  <a:pt x="4969" y="19809"/>
                </a:lnTo>
                <a:lnTo>
                  <a:pt x="21006" y="19809"/>
                </a:lnTo>
                <a:cubicBezTo>
                  <a:pt x="20933" y="19678"/>
                  <a:pt x="20869" y="19539"/>
                  <a:pt x="20814" y="19392"/>
                </a:cubicBezTo>
                <a:lnTo>
                  <a:pt x="4969" y="19392"/>
                </a:lnTo>
                <a:close/>
              </a:path>
            </a:pathLst>
          </a:custGeom>
          <a:solidFill>
            <a:schemeClr val="accent4">
              <a:hueOff val="-1395324"/>
              <a:satOff val="-3373"/>
              <a:lumOff val="-984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7" name="2.建设统一标准"/>
          <p:cNvSpPr txBox="1"/>
          <p:nvPr/>
        </p:nvSpPr>
        <p:spPr>
          <a:xfrm>
            <a:off x="2401039" y="5758285"/>
            <a:ext cx="2891638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3200">
                <a:solidFill>
                  <a:schemeClr val="accent4">
                    <a:hueOff val="-1395324"/>
                    <a:satOff val="-3373"/>
                    <a:lumOff val="-984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2.建设统一标准</a:t>
            </a:r>
          </a:p>
        </p:txBody>
      </p:sp>
      <p:sp>
        <p:nvSpPr>
          <p:cNvPr id="278" name="口罩"/>
          <p:cNvSpPr/>
          <p:nvPr/>
        </p:nvSpPr>
        <p:spPr>
          <a:xfrm>
            <a:off x="1314110" y="7158505"/>
            <a:ext cx="708741" cy="83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79" name="3.扩充和标量化"/>
          <p:cNvSpPr txBox="1"/>
          <p:nvPr/>
        </p:nvSpPr>
        <p:spPr>
          <a:xfrm>
            <a:off x="1948488" y="7239032"/>
            <a:ext cx="3259839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spcBef>
                <a:spcPts val="0"/>
              </a:spcBef>
              <a:defRPr b="1" sz="3200">
                <a:solidFill>
                  <a:schemeClr val="accent1">
                    <a:hueOff val="262910"/>
                    <a:satOff val="3867"/>
                    <a:lumOff val="-18039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3.扩充和标量化</a:t>
            </a:r>
          </a:p>
        </p:txBody>
      </p:sp>
      <p:sp>
        <p:nvSpPr>
          <p:cNvPr id="280" name="矩形"/>
          <p:cNvSpPr/>
          <p:nvPr/>
        </p:nvSpPr>
        <p:spPr>
          <a:xfrm>
            <a:off x="11891423" y="2324100"/>
            <a:ext cx="11648455" cy="11125907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281" name="矩形"/>
          <p:cNvSpPr/>
          <p:nvPr/>
        </p:nvSpPr>
        <p:spPr>
          <a:xfrm>
            <a:off x="5800006" y="2324100"/>
            <a:ext cx="6161311" cy="11129572"/>
          </a:xfrm>
          <a:prstGeom prst="rect">
            <a:avLst/>
          </a:prstGeom>
          <a:solidFill>
            <a:srgbClr val="222222"/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>
              <a:spcBef>
                <a:spcPts val="0"/>
              </a:spcBef>
              <a:defRPr sz="2600" u="sng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spcBef>
                <a:spcPts val="0"/>
              </a:spcBef>
              <a:defRPr sz="2800">
                <a:solidFill>
                  <a:schemeClr val="accent4"/>
                </a:solidFill>
              </a:defRPr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  <a:p>
            <a:pPr>
              <a:defRPr sz="2700"/>
            </a:pPr>
          </a:p>
        </p:txBody>
      </p:sp>
      <p:sp>
        <p:nvSpPr>
          <p:cNvPr id="282" name="总体架构(togaf9.2)"/>
          <p:cNvSpPr/>
          <p:nvPr/>
        </p:nvSpPr>
        <p:spPr>
          <a:xfrm>
            <a:off x="6658222" y="4132202"/>
            <a:ext cx="4396503" cy="1012826"/>
          </a:xfrm>
          <a:prstGeom prst="rect">
            <a:avLst/>
          </a:prstGeom>
          <a:solidFill>
            <a:srgbClr val="AA7942">
              <a:alpha val="52512"/>
            </a:srgbClr>
          </a:solidFill>
          <a:ln w="15875">
            <a:solidFill>
              <a:srgbClr val="AA7942">
                <a:alpha val="52512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总体架构(togaf9.2)</a:t>
            </a:r>
          </a:p>
        </p:txBody>
      </p:sp>
      <p:sp>
        <p:nvSpPr>
          <p:cNvPr id="283" name="分层手段"/>
          <p:cNvSpPr txBox="1"/>
          <p:nvPr/>
        </p:nvSpPr>
        <p:spPr>
          <a:xfrm>
            <a:off x="7885527" y="2695757"/>
            <a:ext cx="1892301" cy="75946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35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分层手段</a:t>
            </a:r>
          </a:p>
        </p:txBody>
      </p:sp>
      <p:sp>
        <p:nvSpPr>
          <p:cNvPr id="284" name="业务架构(领域建模)"/>
          <p:cNvSpPr/>
          <p:nvPr/>
        </p:nvSpPr>
        <p:spPr>
          <a:xfrm>
            <a:off x="6656634" y="5327942"/>
            <a:ext cx="4374278" cy="892176"/>
          </a:xfrm>
          <a:prstGeom prst="rect">
            <a:avLst/>
          </a:prstGeom>
          <a:solidFill>
            <a:srgbClr val="FF2600">
              <a:alpha val="48183"/>
            </a:srgbClr>
          </a:solidFill>
          <a:ln w="12700">
            <a:solidFill>
              <a:schemeClr val="accent4">
                <a:hueOff val="-1395324"/>
                <a:satOff val="-3373"/>
                <a:lumOff val="-9849"/>
              </a:schemeClr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业务架构(领域建模)</a:t>
            </a:r>
          </a:p>
        </p:txBody>
      </p:sp>
      <p:sp>
        <p:nvSpPr>
          <p:cNvPr id="285" name="应用架构( III  -  RIM)"/>
          <p:cNvSpPr/>
          <p:nvPr/>
        </p:nvSpPr>
        <p:spPr>
          <a:xfrm>
            <a:off x="6656634" y="7460172"/>
            <a:ext cx="4399679" cy="892176"/>
          </a:xfrm>
          <a:prstGeom prst="rect">
            <a:avLst/>
          </a:prstGeom>
          <a:solidFill>
            <a:srgbClr val="FFFB00">
              <a:alpha val="48945"/>
            </a:srgbClr>
          </a:solidFill>
          <a:ln w="12700">
            <a:solidFill>
              <a:srgbClr val="FF9300">
                <a:alpha val="45234"/>
              </a:srgb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应用架构( III  -  RIM)</a:t>
            </a:r>
          </a:p>
        </p:txBody>
      </p:sp>
      <p:sp>
        <p:nvSpPr>
          <p:cNvPr id="286" name="数据架构(hl7-FHIR)"/>
          <p:cNvSpPr/>
          <p:nvPr/>
        </p:nvSpPr>
        <p:spPr>
          <a:xfrm>
            <a:off x="6656634" y="6411912"/>
            <a:ext cx="4363290" cy="892176"/>
          </a:xfrm>
          <a:prstGeom prst="rect">
            <a:avLst/>
          </a:prstGeom>
          <a:solidFill>
            <a:srgbClr val="00F900">
              <a:alpha val="27316"/>
            </a:srgbClr>
          </a:solidFill>
          <a:ln w="12700">
            <a:solidFill>
              <a:schemeClr val="accent1">
                <a:hueOff val="262910"/>
                <a:satOff val="3867"/>
                <a:lumOff val="-18039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数据架构(hl7-FHIR)</a:t>
            </a:r>
          </a:p>
        </p:txBody>
      </p:sp>
      <p:sp>
        <p:nvSpPr>
          <p:cNvPr id="287" name="技术架构( T   R   M)"/>
          <p:cNvSpPr/>
          <p:nvPr/>
        </p:nvSpPr>
        <p:spPr>
          <a:xfrm>
            <a:off x="6656634" y="8520107"/>
            <a:ext cx="4350086" cy="711201"/>
          </a:xfrm>
          <a:prstGeom prst="rect">
            <a:avLst/>
          </a:prstGeom>
          <a:solidFill>
            <a:srgbClr val="A6AAA9">
              <a:alpha val="69020"/>
            </a:srgbClr>
          </a:solidFill>
          <a:ln w="12700">
            <a:solidFill>
              <a:srgbClr val="A6AAA9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技术架构( T   R   M)</a:t>
            </a:r>
          </a:p>
        </p:txBody>
      </p:sp>
      <p:sp>
        <p:nvSpPr>
          <p:cNvPr id="288" name="基础设施(i A A S)"/>
          <p:cNvSpPr/>
          <p:nvPr/>
        </p:nvSpPr>
        <p:spPr>
          <a:xfrm>
            <a:off x="6656634" y="9422442"/>
            <a:ext cx="4341968" cy="7112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</a:schemeClr>
          </a:solidFill>
          <a:ln w="12700">
            <a:solidFill>
              <a:schemeClr val="accent1">
                <a:hueOff val="-84091"/>
                <a:satOff val="15316"/>
                <a:lumOff val="24313"/>
                <a:alpha val="70015"/>
              </a:schemeClr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     基础设施(i A A S)             </a:t>
            </a:r>
          </a:p>
        </p:txBody>
      </p:sp>
      <p:sp>
        <p:nvSpPr>
          <p:cNvPr id="289" name="架构原则"/>
          <p:cNvSpPr txBox="1"/>
          <p:nvPr/>
        </p:nvSpPr>
        <p:spPr>
          <a:xfrm>
            <a:off x="2325712" y="2695757"/>
            <a:ext cx="1892301" cy="75946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35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架构原则</a:t>
            </a:r>
          </a:p>
        </p:txBody>
      </p:sp>
      <p:sp>
        <p:nvSpPr>
          <p:cNvPr id="290" name="总体架构"/>
          <p:cNvSpPr/>
          <p:nvPr/>
        </p:nvSpPr>
        <p:spPr>
          <a:xfrm>
            <a:off x="12689063" y="4153811"/>
            <a:ext cx="4338793" cy="3793061"/>
          </a:xfrm>
          <a:prstGeom prst="rect">
            <a:avLst/>
          </a:prstGeom>
          <a:solidFill>
            <a:srgbClr val="AA7942">
              <a:alpha val="64728"/>
            </a:srgbClr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总体架构</a:t>
            </a:r>
          </a:p>
        </p:txBody>
      </p:sp>
      <p:sp>
        <p:nvSpPr>
          <p:cNvPr id="291" name="目标"/>
          <p:cNvSpPr/>
          <p:nvPr/>
        </p:nvSpPr>
        <p:spPr>
          <a:xfrm>
            <a:off x="13250445" y="50452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目标</a:t>
            </a:r>
          </a:p>
        </p:txBody>
      </p:sp>
      <p:sp>
        <p:nvSpPr>
          <p:cNvPr id="292" name="原则"/>
          <p:cNvSpPr/>
          <p:nvPr/>
        </p:nvSpPr>
        <p:spPr>
          <a:xfrm>
            <a:off x="15236469" y="50452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原则</a:t>
            </a:r>
          </a:p>
        </p:txBody>
      </p:sp>
      <p:sp>
        <p:nvSpPr>
          <p:cNvPr id="293" name="线条"/>
          <p:cNvSpPr/>
          <p:nvPr/>
        </p:nvSpPr>
        <p:spPr>
          <a:xfrm>
            <a:off x="14521369" y="5507530"/>
            <a:ext cx="71417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94" name="能力"/>
          <p:cNvSpPr/>
          <p:nvPr/>
        </p:nvSpPr>
        <p:spPr>
          <a:xfrm>
            <a:off x="15236469" y="65258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能力</a:t>
            </a:r>
          </a:p>
        </p:txBody>
      </p:sp>
      <p:sp>
        <p:nvSpPr>
          <p:cNvPr id="295" name="线条"/>
          <p:cNvSpPr/>
          <p:nvPr/>
        </p:nvSpPr>
        <p:spPr>
          <a:xfrm flipH="1">
            <a:off x="14541107" y="6978303"/>
            <a:ext cx="67470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96" name="计划"/>
          <p:cNvSpPr/>
          <p:nvPr/>
        </p:nvSpPr>
        <p:spPr>
          <a:xfrm>
            <a:off x="13250445" y="65258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计划</a:t>
            </a:r>
          </a:p>
        </p:txBody>
      </p:sp>
      <p:sp>
        <p:nvSpPr>
          <p:cNvPr id="297" name="线条"/>
          <p:cNvSpPr/>
          <p:nvPr/>
        </p:nvSpPr>
        <p:spPr>
          <a:xfrm>
            <a:off x="15871469" y="5938288"/>
            <a:ext cx="1" cy="6114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98" name="线条"/>
          <p:cNvSpPr/>
          <p:nvPr/>
        </p:nvSpPr>
        <p:spPr>
          <a:xfrm>
            <a:off x="17074300" y="5934840"/>
            <a:ext cx="12827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99" name="业务架构(领域建模)"/>
          <p:cNvSpPr/>
          <p:nvPr/>
        </p:nvSpPr>
        <p:spPr>
          <a:xfrm>
            <a:off x="18403444" y="4153811"/>
            <a:ext cx="4338793" cy="3793061"/>
          </a:xfrm>
          <a:prstGeom prst="rect">
            <a:avLst/>
          </a:prstGeom>
          <a:solidFill>
            <a:srgbClr val="FF2600">
              <a:alpha val="48183"/>
            </a:srgbClr>
          </a:solidFill>
          <a:ln w="15875">
            <a:solidFill>
              <a:srgbClr val="83878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业务架构(领域建模)</a:t>
            </a:r>
          </a:p>
        </p:txBody>
      </p:sp>
      <p:sp>
        <p:nvSpPr>
          <p:cNvPr id="300" name="场景…"/>
          <p:cNvSpPr/>
          <p:nvPr/>
        </p:nvSpPr>
        <p:spPr>
          <a:xfrm>
            <a:off x="18924830" y="50579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场景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模型</a:t>
            </a:r>
          </a:p>
        </p:txBody>
      </p:sp>
      <p:sp>
        <p:nvSpPr>
          <p:cNvPr id="301" name="抽象…"/>
          <p:cNvSpPr/>
          <p:nvPr/>
        </p:nvSpPr>
        <p:spPr>
          <a:xfrm>
            <a:off x="20910855" y="5055092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抽象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模型</a:t>
            </a:r>
          </a:p>
        </p:txBody>
      </p:sp>
      <p:sp>
        <p:nvSpPr>
          <p:cNvPr id="302" name="线条"/>
          <p:cNvSpPr/>
          <p:nvPr/>
        </p:nvSpPr>
        <p:spPr>
          <a:xfrm>
            <a:off x="20215752" y="5497704"/>
            <a:ext cx="71417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03" name="子域…"/>
          <p:cNvSpPr/>
          <p:nvPr/>
        </p:nvSpPr>
        <p:spPr>
          <a:xfrm>
            <a:off x="20910855" y="65258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子域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模型</a:t>
            </a:r>
          </a:p>
        </p:txBody>
      </p:sp>
      <p:sp>
        <p:nvSpPr>
          <p:cNvPr id="304" name="线条"/>
          <p:cNvSpPr/>
          <p:nvPr/>
        </p:nvSpPr>
        <p:spPr>
          <a:xfrm>
            <a:off x="21545855" y="5938288"/>
            <a:ext cx="1" cy="61142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05" name="全局…"/>
          <p:cNvSpPr/>
          <p:nvPr/>
        </p:nvSpPr>
        <p:spPr>
          <a:xfrm>
            <a:off x="18932115" y="6525866"/>
            <a:ext cx="1270001" cy="9048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全局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模型</a:t>
            </a:r>
          </a:p>
        </p:txBody>
      </p:sp>
      <p:sp>
        <p:nvSpPr>
          <p:cNvPr id="306" name="线条"/>
          <p:cNvSpPr/>
          <p:nvPr/>
        </p:nvSpPr>
        <p:spPr>
          <a:xfrm flipH="1">
            <a:off x="20219134" y="7021886"/>
            <a:ext cx="674702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07" name="应用架构"/>
          <p:cNvSpPr/>
          <p:nvPr/>
        </p:nvSpPr>
        <p:spPr>
          <a:xfrm>
            <a:off x="12689063" y="8822582"/>
            <a:ext cx="4338793" cy="3793061"/>
          </a:xfrm>
          <a:prstGeom prst="rect">
            <a:avLst/>
          </a:prstGeom>
          <a:solidFill>
            <a:srgbClr val="FFFB00">
              <a:alpha val="48945"/>
            </a:srgbClr>
          </a:solidFill>
          <a:ln w="15875">
            <a:solidFill>
              <a:srgbClr val="222222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应用架构</a:t>
            </a:r>
          </a:p>
        </p:txBody>
      </p:sp>
      <p:sp>
        <p:nvSpPr>
          <p:cNvPr id="308" name="数据架构"/>
          <p:cNvSpPr/>
          <p:nvPr/>
        </p:nvSpPr>
        <p:spPr>
          <a:xfrm>
            <a:off x="18387090" y="8809882"/>
            <a:ext cx="4338793" cy="3793061"/>
          </a:xfrm>
          <a:prstGeom prst="rect">
            <a:avLst/>
          </a:prstGeom>
          <a:solidFill>
            <a:srgbClr val="00F900">
              <a:alpha val="47471"/>
            </a:srgbClr>
          </a:solidFill>
          <a:ln w="15875">
            <a:solidFill>
              <a:srgbClr val="838787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>
            <a:lvl1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数据架构</a:t>
            </a:r>
          </a:p>
        </p:txBody>
      </p:sp>
      <p:sp>
        <p:nvSpPr>
          <p:cNvPr id="309" name="事件…"/>
          <p:cNvSpPr/>
          <p:nvPr/>
        </p:nvSpPr>
        <p:spPr>
          <a:xfrm>
            <a:off x="18995752" y="9683876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事件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序列</a:t>
            </a:r>
          </a:p>
        </p:txBody>
      </p:sp>
      <p:sp>
        <p:nvSpPr>
          <p:cNvPr id="310" name="事件…"/>
          <p:cNvSpPr/>
          <p:nvPr/>
        </p:nvSpPr>
        <p:spPr>
          <a:xfrm>
            <a:off x="20963960" y="9682288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事件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重构</a:t>
            </a:r>
          </a:p>
        </p:txBody>
      </p:sp>
      <p:sp>
        <p:nvSpPr>
          <p:cNvPr id="311" name="线条"/>
          <p:cNvSpPr/>
          <p:nvPr/>
        </p:nvSpPr>
        <p:spPr>
          <a:xfrm>
            <a:off x="20250377" y="10134726"/>
            <a:ext cx="714179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2" name="线条"/>
          <p:cNvSpPr/>
          <p:nvPr/>
        </p:nvSpPr>
        <p:spPr>
          <a:xfrm>
            <a:off x="21555366" y="10691987"/>
            <a:ext cx="1" cy="51054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3" name="规则…"/>
          <p:cNvSpPr/>
          <p:nvPr/>
        </p:nvSpPr>
        <p:spPr>
          <a:xfrm>
            <a:off x="18975286" y="11194637"/>
            <a:ext cx="1270001" cy="1019176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规则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标化</a:t>
            </a:r>
          </a:p>
        </p:txBody>
      </p:sp>
      <p:sp>
        <p:nvSpPr>
          <p:cNvPr id="314" name="线条"/>
          <p:cNvSpPr/>
          <p:nvPr/>
        </p:nvSpPr>
        <p:spPr>
          <a:xfrm flipH="1">
            <a:off x="20257416" y="11643149"/>
            <a:ext cx="674701" cy="1"/>
          </a:xfrm>
          <a:prstGeom prst="line">
            <a:avLst/>
          </a:prstGeom>
          <a:ln w="254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5" name="线条"/>
          <p:cNvSpPr/>
          <p:nvPr/>
        </p:nvSpPr>
        <p:spPr>
          <a:xfrm>
            <a:off x="20640659" y="7972455"/>
            <a:ext cx="1" cy="834155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6" name="线条"/>
          <p:cNvSpPr/>
          <p:nvPr/>
        </p:nvSpPr>
        <p:spPr>
          <a:xfrm flipH="1">
            <a:off x="17025122" y="10446934"/>
            <a:ext cx="1282701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17" name="场景…"/>
          <p:cNvSpPr/>
          <p:nvPr/>
        </p:nvSpPr>
        <p:spPr>
          <a:xfrm>
            <a:off x="13250445" y="9682288"/>
            <a:ext cx="1289026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场景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组合</a:t>
            </a:r>
          </a:p>
        </p:txBody>
      </p:sp>
      <p:sp>
        <p:nvSpPr>
          <p:cNvPr id="318" name="闭环…"/>
          <p:cNvSpPr/>
          <p:nvPr/>
        </p:nvSpPr>
        <p:spPr>
          <a:xfrm>
            <a:off x="15236469" y="9682288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闭环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赋能</a:t>
            </a:r>
          </a:p>
        </p:txBody>
      </p:sp>
      <p:sp>
        <p:nvSpPr>
          <p:cNvPr id="319" name="线条"/>
          <p:cNvSpPr/>
          <p:nvPr/>
        </p:nvSpPr>
        <p:spPr>
          <a:xfrm>
            <a:off x="14539470" y="10134726"/>
            <a:ext cx="714178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20" name="组件…"/>
          <p:cNvSpPr/>
          <p:nvPr/>
        </p:nvSpPr>
        <p:spPr>
          <a:xfrm>
            <a:off x="15236469" y="11169237"/>
            <a:ext cx="1270001" cy="9017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组件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封装</a:t>
            </a:r>
          </a:p>
        </p:txBody>
      </p:sp>
      <p:sp>
        <p:nvSpPr>
          <p:cNvPr id="321" name="线条"/>
          <p:cNvSpPr/>
          <p:nvPr/>
        </p:nvSpPr>
        <p:spPr>
          <a:xfrm>
            <a:off x="15871469" y="10691987"/>
            <a:ext cx="1" cy="506408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22" name="应用…"/>
          <p:cNvSpPr/>
          <p:nvPr/>
        </p:nvSpPr>
        <p:spPr>
          <a:xfrm>
            <a:off x="13259958" y="11194637"/>
            <a:ext cx="1270001" cy="9017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应用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组合</a:t>
            </a:r>
          </a:p>
        </p:txBody>
      </p:sp>
      <p:sp>
        <p:nvSpPr>
          <p:cNvPr id="323" name="线条"/>
          <p:cNvSpPr/>
          <p:nvPr/>
        </p:nvSpPr>
        <p:spPr>
          <a:xfrm flipH="1">
            <a:off x="14520983" y="11633340"/>
            <a:ext cx="714950" cy="1"/>
          </a:xfrm>
          <a:prstGeom prst="line">
            <a:avLst/>
          </a:prstGeom>
          <a:ln w="25400">
            <a:solidFill>
              <a:schemeClr val="accent5">
                <a:hueOff val="-234537"/>
                <a:satOff val="-1108"/>
                <a:lumOff val="-14796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b="1" cap="all" sz="40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324" name="建模流程"/>
          <p:cNvSpPr txBox="1"/>
          <p:nvPr/>
        </p:nvSpPr>
        <p:spPr>
          <a:xfrm>
            <a:off x="16537305" y="2695757"/>
            <a:ext cx="1892301" cy="75946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584200">
              <a:spcBef>
                <a:spcPts val="0"/>
              </a:spcBef>
              <a:defRPr b="1" sz="3500" u="sng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建模流程</a:t>
            </a:r>
          </a:p>
        </p:txBody>
      </p:sp>
      <p:sp>
        <p:nvSpPr>
          <p:cNvPr id="325" name="资源…"/>
          <p:cNvSpPr/>
          <p:nvPr/>
        </p:nvSpPr>
        <p:spPr>
          <a:xfrm>
            <a:off x="20963960" y="11194637"/>
            <a:ext cx="1270001" cy="1016001"/>
          </a:xfrm>
          <a:prstGeom prst="rect">
            <a:avLst/>
          </a:prstGeom>
          <a:solidFill>
            <a:schemeClr val="accent1">
              <a:hueOff val="262910"/>
              <a:satOff val="3867"/>
              <a:lumOff val="-18039"/>
              <a:alpha val="74004"/>
            </a:schemeClr>
          </a:solidFill>
          <a:ln w="12700">
            <a:solidFill>
              <a:srgbClr val="F3F7F5"/>
            </a:solidFill>
            <a:prstDash val="sysDot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资源</a:t>
            </a:r>
          </a:p>
          <a:p>
            <a:pPr algn="ctr">
              <a:lnSpc>
                <a:spcPct val="80000"/>
              </a:lnSpc>
              <a:spcBef>
                <a:spcPts val="0"/>
              </a:spcBef>
              <a:defRPr cap="all" sz="27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扩充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成组"/>
          <p:cNvGrpSpPr/>
          <p:nvPr/>
        </p:nvGrpSpPr>
        <p:grpSpPr>
          <a:xfrm>
            <a:off x="-62" y="12902"/>
            <a:ext cx="24339613" cy="13683325"/>
            <a:chOff x="0" y="0"/>
            <a:chExt cx="24339612" cy="13683324"/>
          </a:xfrm>
        </p:grpSpPr>
        <p:sp>
          <p:nvSpPr>
            <p:cNvPr id="327" name="矩形"/>
            <p:cNvSpPr/>
            <p:nvPr/>
          </p:nvSpPr>
          <p:spPr>
            <a:xfrm>
              <a:off x="0" y="0"/>
              <a:ext cx="8115300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28" name="矩形"/>
            <p:cNvSpPr/>
            <p:nvPr/>
          </p:nvSpPr>
          <p:spPr>
            <a:xfrm>
              <a:off x="8109012" y="0"/>
              <a:ext cx="8115301" cy="6972301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29" name="矩形"/>
            <p:cNvSpPr/>
            <p:nvPr/>
          </p:nvSpPr>
          <p:spPr>
            <a:xfrm>
              <a:off x="16224312" y="0"/>
              <a:ext cx="8115301" cy="6972300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30" name="矩形"/>
            <p:cNvSpPr/>
            <p:nvPr/>
          </p:nvSpPr>
          <p:spPr>
            <a:xfrm>
              <a:off x="0" y="6968066"/>
              <a:ext cx="8115300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31" name="矩形"/>
            <p:cNvSpPr/>
            <p:nvPr/>
          </p:nvSpPr>
          <p:spPr>
            <a:xfrm>
              <a:off x="81090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  <p:sp>
          <p:nvSpPr>
            <p:cNvPr id="332" name="矩形"/>
            <p:cNvSpPr/>
            <p:nvPr/>
          </p:nvSpPr>
          <p:spPr>
            <a:xfrm>
              <a:off x="16224312" y="6968066"/>
              <a:ext cx="8115301" cy="6715259"/>
            </a:xfrm>
            <a:prstGeom prst="rect">
              <a:avLst/>
            </a:prstGeom>
            <a:solidFill>
              <a:srgbClr val="222222"/>
            </a:solidFill>
            <a:ln w="15875" cap="flat">
              <a:solidFill>
                <a:srgbClr val="838787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0"/>
                </a:spcBef>
                <a:defRPr cap="all" sz="2000">
                  <a:solidFill>
                    <a:srgbClr val="FFFFFF">
                      <a:alpha val="85362"/>
                    </a:srgbClr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</a:p>
          </p:txBody>
        </p:sp>
      </p:grpSp>
      <p:sp>
        <p:nvSpPr>
          <p:cNvPr id="334" name="扳手"/>
          <p:cNvSpPr/>
          <p:nvPr/>
        </p:nvSpPr>
        <p:spPr>
          <a:xfrm>
            <a:off x="12027206" y="1990786"/>
            <a:ext cx="259597" cy="1358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08" h="21599" fill="norm" stroke="1" extrusionOk="0">
                <a:moveTo>
                  <a:pt x="7157" y="0"/>
                </a:moveTo>
                <a:cubicBezTo>
                  <a:pt x="7038" y="-1"/>
                  <a:pt x="6913" y="5"/>
                  <a:pt x="6800" y="22"/>
                </a:cubicBezTo>
                <a:cubicBezTo>
                  <a:pt x="3830" y="453"/>
                  <a:pt x="1671" y="958"/>
                  <a:pt x="738" y="1553"/>
                </a:cubicBezTo>
                <a:cubicBezTo>
                  <a:pt x="-373" y="2261"/>
                  <a:pt x="-434" y="2965"/>
                  <a:pt x="1996" y="3488"/>
                </a:cubicBezTo>
                <a:cubicBezTo>
                  <a:pt x="2189" y="3529"/>
                  <a:pt x="2400" y="3569"/>
                  <a:pt x="2625" y="3608"/>
                </a:cubicBezTo>
                <a:cubicBezTo>
                  <a:pt x="6116" y="4427"/>
                  <a:pt x="6281" y="5073"/>
                  <a:pt x="6281" y="5948"/>
                </a:cubicBezTo>
                <a:cubicBezTo>
                  <a:pt x="6281" y="5948"/>
                  <a:pt x="6281" y="13076"/>
                  <a:pt x="6281" y="14901"/>
                </a:cubicBezTo>
                <a:cubicBezTo>
                  <a:pt x="6281" y="16620"/>
                  <a:pt x="5982" y="17935"/>
                  <a:pt x="3424" y="18736"/>
                </a:cubicBezTo>
                <a:cubicBezTo>
                  <a:pt x="3251" y="18781"/>
                  <a:pt x="3083" y="18829"/>
                  <a:pt x="2931" y="18877"/>
                </a:cubicBezTo>
                <a:cubicBezTo>
                  <a:pt x="2928" y="18877"/>
                  <a:pt x="2925" y="18878"/>
                  <a:pt x="2923" y="18878"/>
                </a:cubicBezTo>
                <a:cubicBezTo>
                  <a:pt x="2065" y="19152"/>
                  <a:pt x="1571" y="19474"/>
                  <a:pt x="1571" y="19820"/>
                </a:cubicBezTo>
                <a:cubicBezTo>
                  <a:pt x="1571" y="20803"/>
                  <a:pt x="5568" y="21599"/>
                  <a:pt x="10498" y="21599"/>
                </a:cubicBezTo>
                <a:cubicBezTo>
                  <a:pt x="15428" y="21599"/>
                  <a:pt x="19425" y="20803"/>
                  <a:pt x="19425" y="19820"/>
                </a:cubicBezTo>
                <a:cubicBezTo>
                  <a:pt x="19425" y="19421"/>
                  <a:pt x="18763" y="19053"/>
                  <a:pt x="17648" y="18756"/>
                </a:cubicBezTo>
                <a:cubicBezTo>
                  <a:pt x="15923" y="18026"/>
                  <a:pt x="14324" y="16516"/>
                  <a:pt x="14324" y="14901"/>
                </a:cubicBezTo>
                <a:cubicBezTo>
                  <a:pt x="14324" y="12989"/>
                  <a:pt x="14324" y="6504"/>
                  <a:pt x="14324" y="5653"/>
                </a:cubicBezTo>
                <a:cubicBezTo>
                  <a:pt x="14324" y="4814"/>
                  <a:pt x="16530" y="4042"/>
                  <a:pt x="17852" y="3654"/>
                </a:cubicBezTo>
                <a:cubicBezTo>
                  <a:pt x="18205" y="3574"/>
                  <a:pt x="18527" y="3487"/>
                  <a:pt x="18821" y="3393"/>
                </a:cubicBezTo>
                <a:cubicBezTo>
                  <a:pt x="18822" y="3393"/>
                  <a:pt x="18821" y="3391"/>
                  <a:pt x="18821" y="3391"/>
                </a:cubicBezTo>
                <a:cubicBezTo>
                  <a:pt x="19396" y="3207"/>
                  <a:pt x="19864" y="3000"/>
                  <a:pt x="20224" y="2773"/>
                </a:cubicBezTo>
                <a:cubicBezTo>
                  <a:pt x="21166" y="2178"/>
                  <a:pt x="20649" y="1502"/>
                  <a:pt x="19399" y="806"/>
                </a:cubicBezTo>
                <a:cubicBezTo>
                  <a:pt x="19209" y="700"/>
                  <a:pt x="18452" y="704"/>
                  <a:pt x="18285" y="811"/>
                </a:cubicBezTo>
                <a:cubicBezTo>
                  <a:pt x="17326" y="1430"/>
                  <a:pt x="16444" y="2085"/>
                  <a:pt x="15905" y="2427"/>
                </a:cubicBezTo>
                <a:cubicBezTo>
                  <a:pt x="14820" y="3115"/>
                  <a:pt x="4218" y="2451"/>
                  <a:pt x="5303" y="1763"/>
                </a:cubicBezTo>
                <a:cubicBezTo>
                  <a:pt x="5880" y="1398"/>
                  <a:pt x="6781" y="759"/>
                  <a:pt x="7709" y="150"/>
                </a:cubicBezTo>
                <a:cubicBezTo>
                  <a:pt x="7832" y="70"/>
                  <a:pt x="7513" y="2"/>
                  <a:pt x="7157" y="0"/>
                </a:cubicBezTo>
                <a:close/>
                <a:moveTo>
                  <a:pt x="10498" y="18424"/>
                </a:moveTo>
                <a:lnTo>
                  <a:pt x="12122" y="18611"/>
                </a:lnTo>
                <a:lnTo>
                  <a:pt x="14001" y="18611"/>
                </a:lnTo>
                <a:lnTo>
                  <a:pt x="14936" y="18936"/>
                </a:lnTo>
                <a:lnTo>
                  <a:pt x="16560" y="19122"/>
                </a:lnTo>
                <a:lnTo>
                  <a:pt x="16560" y="19497"/>
                </a:lnTo>
                <a:lnTo>
                  <a:pt x="17503" y="19820"/>
                </a:lnTo>
                <a:lnTo>
                  <a:pt x="16560" y="20144"/>
                </a:lnTo>
                <a:lnTo>
                  <a:pt x="16560" y="20518"/>
                </a:lnTo>
                <a:lnTo>
                  <a:pt x="14936" y="20705"/>
                </a:lnTo>
                <a:lnTo>
                  <a:pt x="14001" y="21030"/>
                </a:lnTo>
                <a:lnTo>
                  <a:pt x="12122" y="21030"/>
                </a:lnTo>
                <a:lnTo>
                  <a:pt x="10498" y="21216"/>
                </a:lnTo>
                <a:lnTo>
                  <a:pt x="8865" y="21030"/>
                </a:lnTo>
                <a:lnTo>
                  <a:pt x="6995" y="21030"/>
                </a:lnTo>
                <a:lnTo>
                  <a:pt x="6051" y="20705"/>
                </a:lnTo>
                <a:lnTo>
                  <a:pt x="4428" y="20518"/>
                </a:lnTo>
                <a:lnTo>
                  <a:pt x="4428" y="20144"/>
                </a:lnTo>
                <a:lnTo>
                  <a:pt x="3492" y="19820"/>
                </a:lnTo>
                <a:lnTo>
                  <a:pt x="4428" y="19497"/>
                </a:lnTo>
                <a:lnTo>
                  <a:pt x="4428" y="19122"/>
                </a:lnTo>
                <a:lnTo>
                  <a:pt x="6051" y="18936"/>
                </a:lnTo>
                <a:lnTo>
                  <a:pt x="6995" y="18611"/>
                </a:lnTo>
                <a:lnTo>
                  <a:pt x="8865" y="18611"/>
                </a:lnTo>
                <a:lnTo>
                  <a:pt x="10498" y="18424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5" name="设计手段"/>
          <p:cNvSpPr/>
          <p:nvPr/>
        </p:nvSpPr>
        <p:spPr>
          <a:xfrm>
            <a:off x="10892118" y="3673090"/>
            <a:ext cx="2599765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设计手段</a:t>
            </a:r>
          </a:p>
        </p:txBody>
      </p:sp>
      <p:sp>
        <p:nvSpPr>
          <p:cNvPr id="336" name="组织"/>
          <p:cNvSpPr/>
          <p:nvPr/>
        </p:nvSpPr>
        <p:spPr>
          <a:xfrm>
            <a:off x="19443180" y="1985993"/>
            <a:ext cx="1586816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974" y="0"/>
                </a:moveTo>
                <a:cubicBezTo>
                  <a:pt x="7706" y="0"/>
                  <a:pt x="7487" y="255"/>
                  <a:pt x="7487" y="566"/>
                </a:cubicBezTo>
                <a:lnTo>
                  <a:pt x="7487" y="3615"/>
                </a:lnTo>
                <a:cubicBezTo>
                  <a:pt x="7487" y="3926"/>
                  <a:pt x="7706" y="4181"/>
                  <a:pt x="7974" y="4181"/>
                </a:cubicBezTo>
                <a:lnTo>
                  <a:pt x="10530" y="4181"/>
                </a:lnTo>
                <a:lnTo>
                  <a:pt x="10530" y="7322"/>
                </a:lnTo>
                <a:lnTo>
                  <a:pt x="3210" y="7322"/>
                </a:lnTo>
                <a:cubicBezTo>
                  <a:pt x="3102" y="7322"/>
                  <a:pt x="3015" y="7425"/>
                  <a:pt x="3015" y="7550"/>
                </a:cubicBezTo>
                <a:lnTo>
                  <a:pt x="3015" y="10705"/>
                </a:lnTo>
                <a:lnTo>
                  <a:pt x="974" y="10705"/>
                </a:lnTo>
                <a:cubicBezTo>
                  <a:pt x="706" y="10705"/>
                  <a:pt x="487" y="10959"/>
                  <a:pt x="487" y="11271"/>
                </a:cubicBezTo>
                <a:lnTo>
                  <a:pt x="487" y="13737"/>
                </a:lnTo>
                <a:cubicBezTo>
                  <a:pt x="487" y="14049"/>
                  <a:pt x="706" y="14304"/>
                  <a:pt x="974" y="14304"/>
                </a:cubicBezTo>
                <a:lnTo>
                  <a:pt x="3015" y="14304"/>
                </a:lnTo>
                <a:lnTo>
                  <a:pt x="3015" y="17244"/>
                </a:lnTo>
                <a:lnTo>
                  <a:pt x="1350" y="17244"/>
                </a:lnTo>
                <a:cubicBezTo>
                  <a:pt x="1243" y="17244"/>
                  <a:pt x="1156" y="17345"/>
                  <a:pt x="1156" y="17470"/>
                </a:cubicBezTo>
                <a:lnTo>
                  <a:pt x="1156" y="19454"/>
                </a:lnTo>
                <a:lnTo>
                  <a:pt x="274" y="19454"/>
                </a:lnTo>
                <a:cubicBezTo>
                  <a:pt x="124" y="19454"/>
                  <a:pt x="0" y="19598"/>
                  <a:pt x="0" y="19773"/>
                </a:cubicBezTo>
                <a:lnTo>
                  <a:pt x="0" y="21281"/>
                </a:lnTo>
                <a:cubicBezTo>
                  <a:pt x="0" y="21456"/>
                  <a:pt x="124" y="21600"/>
                  <a:pt x="274" y="21600"/>
                </a:cubicBezTo>
                <a:lnTo>
                  <a:pt x="2579" y="21600"/>
                </a:lnTo>
                <a:cubicBezTo>
                  <a:pt x="2729" y="21600"/>
                  <a:pt x="2853" y="21456"/>
                  <a:pt x="2853" y="21281"/>
                </a:cubicBezTo>
                <a:lnTo>
                  <a:pt x="2853" y="19773"/>
                </a:lnTo>
                <a:cubicBezTo>
                  <a:pt x="2853" y="19599"/>
                  <a:pt x="2729" y="19454"/>
                  <a:pt x="2579" y="19454"/>
                </a:cubicBezTo>
                <a:lnTo>
                  <a:pt x="1697" y="19454"/>
                </a:lnTo>
                <a:lnTo>
                  <a:pt x="1697" y="18111"/>
                </a:lnTo>
                <a:cubicBezTo>
                  <a:pt x="1697" y="17987"/>
                  <a:pt x="1784" y="17885"/>
                  <a:pt x="1891" y="17885"/>
                </a:cubicBezTo>
                <a:lnTo>
                  <a:pt x="4629" y="17885"/>
                </a:lnTo>
                <a:cubicBezTo>
                  <a:pt x="4736" y="17885"/>
                  <a:pt x="4824" y="17987"/>
                  <a:pt x="4824" y="18111"/>
                </a:cubicBezTo>
                <a:lnTo>
                  <a:pt x="4824" y="19454"/>
                </a:lnTo>
                <a:lnTo>
                  <a:pt x="3941" y="19454"/>
                </a:lnTo>
                <a:cubicBezTo>
                  <a:pt x="3791" y="19454"/>
                  <a:pt x="3668" y="19598"/>
                  <a:pt x="3668" y="19773"/>
                </a:cubicBezTo>
                <a:lnTo>
                  <a:pt x="3668" y="21281"/>
                </a:lnTo>
                <a:cubicBezTo>
                  <a:pt x="3668" y="21456"/>
                  <a:pt x="3791" y="21600"/>
                  <a:pt x="3941" y="21600"/>
                </a:cubicBezTo>
                <a:lnTo>
                  <a:pt x="6247" y="21600"/>
                </a:lnTo>
                <a:cubicBezTo>
                  <a:pt x="6397" y="21600"/>
                  <a:pt x="6519" y="21456"/>
                  <a:pt x="6519" y="21281"/>
                </a:cubicBezTo>
                <a:lnTo>
                  <a:pt x="6519" y="19773"/>
                </a:lnTo>
                <a:cubicBezTo>
                  <a:pt x="6519" y="19599"/>
                  <a:pt x="6397" y="19454"/>
                  <a:pt x="6247" y="19454"/>
                </a:cubicBezTo>
                <a:lnTo>
                  <a:pt x="5365" y="19454"/>
                </a:lnTo>
                <a:lnTo>
                  <a:pt x="5365" y="17470"/>
                </a:lnTo>
                <a:cubicBezTo>
                  <a:pt x="5365" y="17345"/>
                  <a:pt x="5277" y="17244"/>
                  <a:pt x="5170" y="17244"/>
                </a:cubicBezTo>
                <a:lnTo>
                  <a:pt x="3556" y="17244"/>
                </a:lnTo>
                <a:lnTo>
                  <a:pt x="3556" y="14304"/>
                </a:lnTo>
                <a:lnTo>
                  <a:pt x="5549" y="14304"/>
                </a:lnTo>
                <a:cubicBezTo>
                  <a:pt x="5816" y="14304"/>
                  <a:pt x="6035" y="14049"/>
                  <a:pt x="6035" y="13737"/>
                </a:cubicBezTo>
                <a:lnTo>
                  <a:pt x="6035" y="11271"/>
                </a:lnTo>
                <a:cubicBezTo>
                  <a:pt x="6035" y="10960"/>
                  <a:pt x="5816" y="10705"/>
                  <a:pt x="5549" y="10705"/>
                </a:cubicBezTo>
                <a:lnTo>
                  <a:pt x="3556" y="10705"/>
                </a:lnTo>
                <a:lnTo>
                  <a:pt x="3556" y="8179"/>
                </a:lnTo>
                <a:cubicBezTo>
                  <a:pt x="3556" y="8055"/>
                  <a:pt x="3643" y="7951"/>
                  <a:pt x="3750" y="7951"/>
                </a:cubicBezTo>
                <a:lnTo>
                  <a:pt x="10530" y="7951"/>
                </a:lnTo>
                <a:lnTo>
                  <a:pt x="10530" y="10705"/>
                </a:lnTo>
                <a:lnTo>
                  <a:pt x="8513" y="10705"/>
                </a:lnTo>
                <a:cubicBezTo>
                  <a:pt x="8246" y="10705"/>
                  <a:pt x="8026" y="10960"/>
                  <a:pt x="8026" y="11271"/>
                </a:cubicBezTo>
                <a:lnTo>
                  <a:pt x="8026" y="13737"/>
                </a:lnTo>
                <a:cubicBezTo>
                  <a:pt x="8026" y="14049"/>
                  <a:pt x="8246" y="14304"/>
                  <a:pt x="8513" y="14304"/>
                </a:cubicBezTo>
                <a:lnTo>
                  <a:pt x="10530" y="14304"/>
                </a:lnTo>
                <a:lnTo>
                  <a:pt x="10530" y="17244"/>
                </a:lnTo>
                <a:lnTo>
                  <a:pt x="8890" y="17244"/>
                </a:lnTo>
                <a:cubicBezTo>
                  <a:pt x="8783" y="17244"/>
                  <a:pt x="8696" y="17345"/>
                  <a:pt x="8696" y="17470"/>
                </a:cubicBezTo>
                <a:lnTo>
                  <a:pt x="8696" y="19454"/>
                </a:lnTo>
                <a:lnTo>
                  <a:pt x="7790" y="19454"/>
                </a:lnTo>
                <a:cubicBezTo>
                  <a:pt x="7640" y="19454"/>
                  <a:pt x="7516" y="19598"/>
                  <a:pt x="7516" y="19773"/>
                </a:cubicBezTo>
                <a:lnTo>
                  <a:pt x="7516" y="21281"/>
                </a:lnTo>
                <a:cubicBezTo>
                  <a:pt x="7516" y="21456"/>
                  <a:pt x="7640" y="21600"/>
                  <a:pt x="7790" y="21600"/>
                </a:cubicBezTo>
                <a:lnTo>
                  <a:pt x="10095" y="21600"/>
                </a:lnTo>
                <a:cubicBezTo>
                  <a:pt x="10245" y="21600"/>
                  <a:pt x="10367" y="21456"/>
                  <a:pt x="10367" y="21281"/>
                </a:cubicBezTo>
                <a:lnTo>
                  <a:pt x="10367" y="19773"/>
                </a:lnTo>
                <a:cubicBezTo>
                  <a:pt x="10367" y="19599"/>
                  <a:pt x="10245" y="19454"/>
                  <a:pt x="10095" y="19454"/>
                </a:cubicBezTo>
                <a:lnTo>
                  <a:pt x="9237" y="19454"/>
                </a:lnTo>
                <a:lnTo>
                  <a:pt x="9237" y="18111"/>
                </a:lnTo>
                <a:cubicBezTo>
                  <a:pt x="9237" y="17987"/>
                  <a:pt x="9324" y="17885"/>
                  <a:pt x="9431" y="17885"/>
                </a:cubicBezTo>
                <a:lnTo>
                  <a:pt x="12169" y="17885"/>
                </a:lnTo>
                <a:cubicBezTo>
                  <a:pt x="12276" y="17885"/>
                  <a:pt x="12363" y="17987"/>
                  <a:pt x="12363" y="18111"/>
                </a:cubicBezTo>
                <a:lnTo>
                  <a:pt x="12363" y="19454"/>
                </a:lnTo>
                <a:lnTo>
                  <a:pt x="11505" y="19454"/>
                </a:lnTo>
                <a:cubicBezTo>
                  <a:pt x="11355" y="19454"/>
                  <a:pt x="11233" y="19599"/>
                  <a:pt x="11233" y="19773"/>
                </a:cubicBezTo>
                <a:lnTo>
                  <a:pt x="11233" y="21281"/>
                </a:lnTo>
                <a:cubicBezTo>
                  <a:pt x="11233" y="21456"/>
                  <a:pt x="11355" y="21600"/>
                  <a:pt x="11505" y="21600"/>
                </a:cubicBezTo>
                <a:lnTo>
                  <a:pt x="13810" y="21600"/>
                </a:lnTo>
                <a:cubicBezTo>
                  <a:pt x="13960" y="21600"/>
                  <a:pt x="14084" y="21456"/>
                  <a:pt x="14084" y="21281"/>
                </a:cubicBezTo>
                <a:lnTo>
                  <a:pt x="14084" y="19773"/>
                </a:lnTo>
                <a:cubicBezTo>
                  <a:pt x="14084" y="19599"/>
                  <a:pt x="13960" y="19454"/>
                  <a:pt x="13810" y="19454"/>
                </a:cubicBezTo>
                <a:lnTo>
                  <a:pt x="12904" y="19454"/>
                </a:lnTo>
                <a:lnTo>
                  <a:pt x="12904" y="17470"/>
                </a:lnTo>
                <a:cubicBezTo>
                  <a:pt x="12904" y="17345"/>
                  <a:pt x="12817" y="17244"/>
                  <a:pt x="12710" y="17244"/>
                </a:cubicBezTo>
                <a:lnTo>
                  <a:pt x="11070" y="17244"/>
                </a:lnTo>
                <a:lnTo>
                  <a:pt x="11070" y="14304"/>
                </a:lnTo>
                <a:lnTo>
                  <a:pt x="13087" y="14304"/>
                </a:lnTo>
                <a:cubicBezTo>
                  <a:pt x="13354" y="14304"/>
                  <a:pt x="13574" y="14049"/>
                  <a:pt x="13574" y="13737"/>
                </a:cubicBezTo>
                <a:lnTo>
                  <a:pt x="13574" y="11271"/>
                </a:lnTo>
                <a:cubicBezTo>
                  <a:pt x="13574" y="10959"/>
                  <a:pt x="13354" y="10705"/>
                  <a:pt x="13087" y="10705"/>
                </a:cubicBezTo>
                <a:lnTo>
                  <a:pt x="11070" y="10705"/>
                </a:lnTo>
                <a:lnTo>
                  <a:pt x="11070" y="7951"/>
                </a:lnTo>
                <a:lnTo>
                  <a:pt x="17850" y="7951"/>
                </a:lnTo>
                <a:cubicBezTo>
                  <a:pt x="17957" y="7951"/>
                  <a:pt x="18044" y="8055"/>
                  <a:pt x="18044" y="8179"/>
                </a:cubicBezTo>
                <a:lnTo>
                  <a:pt x="18044" y="10705"/>
                </a:lnTo>
                <a:lnTo>
                  <a:pt x="16051" y="10705"/>
                </a:lnTo>
                <a:cubicBezTo>
                  <a:pt x="15784" y="10705"/>
                  <a:pt x="15565" y="10960"/>
                  <a:pt x="15565" y="11271"/>
                </a:cubicBezTo>
                <a:lnTo>
                  <a:pt x="15565" y="13737"/>
                </a:lnTo>
                <a:cubicBezTo>
                  <a:pt x="15565" y="14049"/>
                  <a:pt x="15784" y="14304"/>
                  <a:pt x="16051" y="14304"/>
                </a:cubicBezTo>
                <a:lnTo>
                  <a:pt x="18044" y="14304"/>
                </a:lnTo>
                <a:lnTo>
                  <a:pt x="18044" y="17244"/>
                </a:lnTo>
                <a:lnTo>
                  <a:pt x="16430" y="17244"/>
                </a:lnTo>
                <a:cubicBezTo>
                  <a:pt x="16323" y="17244"/>
                  <a:pt x="16235" y="17345"/>
                  <a:pt x="16235" y="17470"/>
                </a:cubicBezTo>
                <a:lnTo>
                  <a:pt x="16235" y="19454"/>
                </a:lnTo>
                <a:lnTo>
                  <a:pt x="15353" y="19454"/>
                </a:lnTo>
                <a:cubicBezTo>
                  <a:pt x="15203" y="19454"/>
                  <a:pt x="15079" y="19599"/>
                  <a:pt x="15079" y="19773"/>
                </a:cubicBezTo>
                <a:lnTo>
                  <a:pt x="15079" y="21281"/>
                </a:lnTo>
                <a:cubicBezTo>
                  <a:pt x="15079" y="21456"/>
                  <a:pt x="15203" y="21600"/>
                  <a:pt x="15353" y="21600"/>
                </a:cubicBezTo>
                <a:lnTo>
                  <a:pt x="17659" y="21600"/>
                </a:lnTo>
                <a:cubicBezTo>
                  <a:pt x="17809" y="21600"/>
                  <a:pt x="17931" y="21456"/>
                  <a:pt x="17931" y="21281"/>
                </a:cubicBezTo>
                <a:lnTo>
                  <a:pt x="17931" y="19773"/>
                </a:lnTo>
                <a:cubicBezTo>
                  <a:pt x="17931" y="19599"/>
                  <a:pt x="17809" y="19454"/>
                  <a:pt x="17659" y="19454"/>
                </a:cubicBezTo>
                <a:lnTo>
                  <a:pt x="16776" y="19454"/>
                </a:lnTo>
                <a:lnTo>
                  <a:pt x="16776" y="18111"/>
                </a:lnTo>
                <a:cubicBezTo>
                  <a:pt x="16776" y="17987"/>
                  <a:pt x="16864" y="17885"/>
                  <a:pt x="16971" y="17885"/>
                </a:cubicBezTo>
                <a:lnTo>
                  <a:pt x="19709" y="17885"/>
                </a:lnTo>
                <a:cubicBezTo>
                  <a:pt x="19816" y="17885"/>
                  <a:pt x="19903" y="17987"/>
                  <a:pt x="19903" y="18111"/>
                </a:cubicBezTo>
                <a:lnTo>
                  <a:pt x="19903" y="19454"/>
                </a:lnTo>
                <a:lnTo>
                  <a:pt x="19021" y="19454"/>
                </a:lnTo>
                <a:cubicBezTo>
                  <a:pt x="18871" y="19454"/>
                  <a:pt x="18747" y="19599"/>
                  <a:pt x="18747" y="19773"/>
                </a:cubicBezTo>
                <a:lnTo>
                  <a:pt x="18747" y="21281"/>
                </a:lnTo>
                <a:cubicBezTo>
                  <a:pt x="18747" y="21456"/>
                  <a:pt x="18871" y="21600"/>
                  <a:pt x="19021" y="21600"/>
                </a:cubicBezTo>
                <a:lnTo>
                  <a:pt x="21326" y="21600"/>
                </a:lnTo>
                <a:cubicBezTo>
                  <a:pt x="21476" y="21600"/>
                  <a:pt x="21600" y="21456"/>
                  <a:pt x="21600" y="21281"/>
                </a:cubicBezTo>
                <a:lnTo>
                  <a:pt x="21600" y="19773"/>
                </a:lnTo>
                <a:cubicBezTo>
                  <a:pt x="21600" y="19599"/>
                  <a:pt x="21476" y="19454"/>
                  <a:pt x="21326" y="19454"/>
                </a:cubicBezTo>
                <a:lnTo>
                  <a:pt x="20444" y="19454"/>
                </a:lnTo>
                <a:lnTo>
                  <a:pt x="20444" y="17470"/>
                </a:lnTo>
                <a:cubicBezTo>
                  <a:pt x="20444" y="17345"/>
                  <a:pt x="20357" y="17244"/>
                  <a:pt x="20250" y="17244"/>
                </a:cubicBezTo>
                <a:lnTo>
                  <a:pt x="18585" y="17244"/>
                </a:lnTo>
                <a:lnTo>
                  <a:pt x="18585" y="14304"/>
                </a:lnTo>
                <a:lnTo>
                  <a:pt x="20626" y="14304"/>
                </a:lnTo>
                <a:cubicBezTo>
                  <a:pt x="20894" y="14304"/>
                  <a:pt x="21113" y="14049"/>
                  <a:pt x="21113" y="13737"/>
                </a:cubicBezTo>
                <a:lnTo>
                  <a:pt x="21113" y="11271"/>
                </a:lnTo>
                <a:cubicBezTo>
                  <a:pt x="21113" y="10959"/>
                  <a:pt x="20894" y="10705"/>
                  <a:pt x="20626" y="10705"/>
                </a:cubicBezTo>
                <a:lnTo>
                  <a:pt x="18585" y="10705"/>
                </a:lnTo>
                <a:lnTo>
                  <a:pt x="18585" y="7550"/>
                </a:lnTo>
                <a:cubicBezTo>
                  <a:pt x="18585" y="7425"/>
                  <a:pt x="18498" y="7322"/>
                  <a:pt x="18390" y="7322"/>
                </a:cubicBezTo>
                <a:lnTo>
                  <a:pt x="11070" y="7322"/>
                </a:lnTo>
                <a:lnTo>
                  <a:pt x="11070" y="4181"/>
                </a:lnTo>
                <a:lnTo>
                  <a:pt x="13626" y="4181"/>
                </a:lnTo>
                <a:cubicBezTo>
                  <a:pt x="13894" y="4181"/>
                  <a:pt x="14113" y="3926"/>
                  <a:pt x="14113" y="3615"/>
                </a:cubicBezTo>
                <a:lnTo>
                  <a:pt x="14113" y="566"/>
                </a:lnTo>
                <a:cubicBezTo>
                  <a:pt x="14113" y="255"/>
                  <a:pt x="13894" y="0"/>
                  <a:pt x="13626" y="0"/>
                </a:cubicBezTo>
                <a:lnTo>
                  <a:pt x="10800" y="0"/>
                </a:lnTo>
                <a:lnTo>
                  <a:pt x="7974" y="0"/>
                </a:lnTo>
                <a:close/>
              </a:path>
            </a:pathLst>
          </a:custGeom>
          <a:solidFill>
            <a:schemeClr val="accent5">
              <a:hueOff val="-234537"/>
              <a:satOff val="-1108"/>
              <a:lumOff val="-14796"/>
            </a:schemeClr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7" name="架构分解"/>
          <p:cNvSpPr/>
          <p:nvPr/>
        </p:nvSpPr>
        <p:spPr>
          <a:xfrm>
            <a:off x="19058218" y="3674071"/>
            <a:ext cx="2599765" cy="7493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架构分解</a:t>
            </a:r>
          </a:p>
        </p:txBody>
      </p:sp>
      <p:sp>
        <p:nvSpPr>
          <p:cNvPr id="338" name="银行"/>
          <p:cNvSpPr/>
          <p:nvPr/>
        </p:nvSpPr>
        <p:spPr>
          <a:xfrm>
            <a:off x="3240506" y="8729326"/>
            <a:ext cx="1356044" cy="12865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4809"/>
                </a:lnTo>
                <a:lnTo>
                  <a:pt x="0" y="6302"/>
                </a:lnTo>
                <a:lnTo>
                  <a:pt x="21600" y="6302"/>
                </a:lnTo>
                <a:lnTo>
                  <a:pt x="21600" y="4809"/>
                </a:lnTo>
                <a:lnTo>
                  <a:pt x="10800" y="0"/>
                </a:lnTo>
                <a:close/>
                <a:moveTo>
                  <a:pt x="2300" y="7104"/>
                </a:moveTo>
                <a:lnTo>
                  <a:pt x="2300" y="7712"/>
                </a:lnTo>
                <a:lnTo>
                  <a:pt x="2688" y="7712"/>
                </a:lnTo>
                <a:lnTo>
                  <a:pt x="2688" y="16945"/>
                </a:lnTo>
                <a:lnTo>
                  <a:pt x="2300" y="16945"/>
                </a:lnTo>
                <a:lnTo>
                  <a:pt x="2300" y="17559"/>
                </a:lnTo>
                <a:lnTo>
                  <a:pt x="5189" y="17559"/>
                </a:lnTo>
                <a:lnTo>
                  <a:pt x="5189" y="16945"/>
                </a:lnTo>
                <a:lnTo>
                  <a:pt x="4799" y="16945"/>
                </a:lnTo>
                <a:lnTo>
                  <a:pt x="4799" y="7712"/>
                </a:lnTo>
                <a:lnTo>
                  <a:pt x="5189" y="7712"/>
                </a:lnTo>
                <a:lnTo>
                  <a:pt x="5189" y="7104"/>
                </a:lnTo>
                <a:lnTo>
                  <a:pt x="2300" y="7104"/>
                </a:lnTo>
                <a:close/>
                <a:moveTo>
                  <a:pt x="6350" y="7104"/>
                </a:moveTo>
                <a:lnTo>
                  <a:pt x="6350" y="7712"/>
                </a:lnTo>
                <a:lnTo>
                  <a:pt x="6738" y="7712"/>
                </a:lnTo>
                <a:lnTo>
                  <a:pt x="6738" y="16945"/>
                </a:lnTo>
                <a:lnTo>
                  <a:pt x="6350" y="16945"/>
                </a:lnTo>
                <a:lnTo>
                  <a:pt x="6350" y="17559"/>
                </a:lnTo>
                <a:lnTo>
                  <a:pt x="9239" y="17559"/>
                </a:lnTo>
                <a:lnTo>
                  <a:pt x="9239" y="16945"/>
                </a:lnTo>
                <a:lnTo>
                  <a:pt x="8849" y="16945"/>
                </a:lnTo>
                <a:lnTo>
                  <a:pt x="8849" y="7712"/>
                </a:lnTo>
                <a:lnTo>
                  <a:pt x="9239" y="7712"/>
                </a:lnTo>
                <a:lnTo>
                  <a:pt x="9239" y="7104"/>
                </a:lnTo>
                <a:lnTo>
                  <a:pt x="6350" y="7104"/>
                </a:lnTo>
                <a:close/>
                <a:moveTo>
                  <a:pt x="12359" y="7104"/>
                </a:moveTo>
                <a:lnTo>
                  <a:pt x="12359" y="7712"/>
                </a:lnTo>
                <a:lnTo>
                  <a:pt x="12749" y="7712"/>
                </a:lnTo>
                <a:lnTo>
                  <a:pt x="12749" y="16945"/>
                </a:lnTo>
                <a:lnTo>
                  <a:pt x="12359" y="16945"/>
                </a:lnTo>
                <a:lnTo>
                  <a:pt x="12359" y="17559"/>
                </a:lnTo>
                <a:lnTo>
                  <a:pt x="15248" y="17559"/>
                </a:lnTo>
                <a:lnTo>
                  <a:pt x="15248" y="16945"/>
                </a:lnTo>
                <a:lnTo>
                  <a:pt x="14860" y="16945"/>
                </a:lnTo>
                <a:lnTo>
                  <a:pt x="14860" y="7712"/>
                </a:lnTo>
                <a:lnTo>
                  <a:pt x="15248" y="7712"/>
                </a:lnTo>
                <a:lnTo>
                  <a:pt x="15248" y="7104"/>
                </a:lnTo>
                <a:lnTo>
                  <a:pt x="12359" y="7104"/>
                </a:lnTo>
                <a:close/>
                <a:moveTo>
                  <a:pt x="16409" y="7104"/>
                </a:moveTo>
                <a:lnTo>
                  <a:pt x="16409" y="7712"/>
                </a:lnTo>
                <a:lnTo>
                  <a:pt x="16799" y="7712"/>
                </a:lnTo>
                <a:lnTo>
                  <a:pt x="16799" y="16945"/>
                </a:lnTo>
                <a:lnTo>
                  <a:pt x="16409" y="16945"/>
                </a:lnTo>
                <a:lnTo>
                  <a:pt x="16409" y="17559"/>
                </a:lnTo>
                <a:lnTo>
                  <a:pt x="19298" y="17559"/>
                </a:lnTo>
                <a:lnTo>
                  <a:pt x="19298" y="16945"/>
                </a:lnTo>
                <a:lnTo>
                  <a:pt x="18910" y="16945"/>
                </a:lnTo>
                <a:lnTo>
                  <a:pt x="18910" y="7712"/>
                </a:lnTo>
                <a:lnTo>
                  <a:pt x="19298" y="7712"/>
                </a:lnTo>
                <a:lnTo>
                  <a:pt x="19298" y="7104"/>
                </a:lnTo>
                <a:lnTo>
                  <a:pt x="16409" y="7104"/>
                </a:lnTo>
                <a:close/>
                <a:moveTo>
                  <a:pt x="1068" y="18363"/>
                </a:moveTo>
                <a:lnTo>
                  <a:pt x="1068" y="19579"/>
                </a:lnTo>
                <a:lnTo>
                  <a:pt x="20530" y="19579"/>
                </a:lnTo>
                <a:lnTo>
                  <a:pt x="20530" y="18363"/>
                </a:lnTo>
                <a:lnTo>
                  <a:pt x="1068" y="18363"/>
                </a:lnTo>
                <a:close/>
                <a:moveTo>
                  <a:pt x="0" y="2038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20383"/>
                </a:lnTo>
                <a:lnTo>
                  <a:pt x="0" y="20383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39" name="中台能力"/>
          <p:cNvSpPr/>
          <p:nvPr/>
        </p:nvSpPr>
        <p:spPr>
          <a:xfrm>
            <a:off x="2566473" y="10153736"/>
            <a:ext cx="2599766" cy="850901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中台能力</a:t>
            </a:r>
          </a:p>
        </p:txBody>
      </p:sp>
      <p:sp>
        <p:nvSpPr>
          <p:cNvPr id="340" name="箭头 5"/>
          <p:cNvSpPr/>
          <p:nvPr/>
        </p:nvSpPr>
        <p:spPr>
          <a:xfrm>
            <a:off x="11539708" y="8730059"/>
            <a:ext cx="1253784" cy="12858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13" fill="norm" stroke="1" extrusionOk="0">
                <a:moveTo>
                  <a:pt x="10529" y="0"/>
                </a:moveTo>
                <a:lnTo>
                  <a:pt x="10529" y="2252"/>
                </a:lnTo>
                <a:cubicBezTo>
                  <a:pt x="6127" y="2290"/>
                  <a:pt x="2426" y="5063"/>
                  <a:pt x="1275" y="8842"/>
                </a:cubicBezTo>
                <a:lnTo>
                  <a:pt x="4596" y="10276"/>
                </a:lnTo>
                <a:cubicBezTo>
                  <a:pt x="5122" y="7645"/>
                  <a:pt x="7572" y="5648"/>
                  <a:pt x="10529" y="5607"/>
                </a:cubicBezTo>
                <a:lnTo>
                  <a:pt x="10529" y="7662"/>
                </a:lnTo>
                <a:lnTo>
                  <a:pt x="16091" y="3831"/>
                </a:lnTo>
                <a:lnTo>
                  <a:pt x="10529" y="0"/>
                </a:lnTo>
                <a:close/>
                <a:moveTo>
                  <a:pt x="17685" y="4997"/>
                </a:moveTo>
                <a:lnTo>
                  <a:pt x="14789" y="7046"/>
                </a:lnTo>
                <a:cubicBezTo>
                  <a:pt x="16783" y="8706"/>
                  <a:pt x="17443" y="11456"/>
                  <a:pt x="16235" y="13805"/>
                </a:cubicBezTo>
                <a:lnTo>
                  <a:pt x="14269" y="12888"/>
                </a:lnTo>
                <a:lnTo>
                  <a:pt x="15451" y="19251"/>
                </a:lnTo>
                <a:lnTo>
                  <a:pt x="21600" y="16307"/>
                </a:lnTo>
                <a:lnTo>
                  <a:pt x="19446" y="15303"/>
                </a:lnTo>
                <a:cubicBezTo>
                  <a:pt x="21285" y="11775"/>
                  <a:pt x="20457" y="7668"/>
                  <a:pt x="17685" y="4997"/>
                </a:cubicBezTo>
                <a:close/>
                <a:moveTo>
                  <a:pt x="972" y="10677"/>
                </a:moveTo>
                <a:lnTo>
                  <a:pt x="0" y="17074"/>
                </a:lnTo>
                <a:lnTo>
                  <a:pt x="2120" y="16006"/>
                </a:lnTo>
                <a:cubicBezTo>
                  <a:pt x="4403" y="19887"/>
                  <a:pt x="9288" y="21600"/>
                  <a:pt x="13647" y="20265"/>
                </a:cubicBezTo>
                <a:lnTo>
                  <a:pt x="12998" y="16913"/>
                </a:lnTo>
                <a:cubicBezTo>
                  <a:pt x="10149" y="18031"/>
                  <a:pt x="6810" y="16983"/>
                  <a:pt x="5281" y="14416"/>
                </a:cubicBezTo>
                <a:lnTo>
                  <a:pt x="7215" y="13443"/>
                </a:lnTo>
                <a:lnTo>
                  <a:pt x="972" y="10677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41" name="废纸篓"/>
          <p:cNvSpPr/>
          <p:nvPr/>
        </p:nvSpPr>
        <p:spPr>
          <a:xfrm>
            <a:off x="19609265" y="8727213"/>
            <a:ext cx="820106" cy="12886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7" h="21600" fill="norm" stroke="1" extrusionOk="0">
                <a:moveTo>
                  <a:pt x="15738" y="0"/>
                </a:moveTo>
                <a:cubicBezTo>
                  <a:pt x="15000" y="0"/>
                  <a:pt x="14261" y="180"/>
                  <a:pt x="13698" y="538"/>
                </a:cubicBezTo>
                <a:cubicBezTo>
                  <a:pt x="12571" y="1256"/>
                  <a:pt x="12571" y="2420"/>
                  <a:pt x="13698" y="3137"/>
                </a:cubicBezTo>
                <a:cubicBezTo>
                  <a:pt x="14825" y="3855"/>
                  <a:pt x="16652" y="3855"/>
                  <a:pt x="17779" y="3137"/>
                </a:cubicBezTo>
                <a:cubicBezTo>
                  <a:pt x="18906" y="2420"/>
                  <a:pt x="18906" y="1256"/>
                  <a:pt x="17779" y="538"/>
                </a:cubicBezTo>
                <a:cubicBezTo>
                  <a:pt x="17215" y="180"/>
                  <a:pt x="16477" y="0"/>
                  <a:pt x="15738" y="0"/>
                </a:cubicBezTo>
                <a:close/>
                <a:moveTo>
                  <a:pt x="12431" y="4060"/>
                </a:moveTo>
                <a:cubicBezTo>
                  <a:pt x="12375" y="4060"/>
                  <a:pt x="12329" y="4065"/>
                  <a:pt x="12277" y="4067"/>
                </a:cubicBezTo>
                <a:lnTo>
                  <a:pt x="11793" y="4070"/>
                </a:lnTo>
                <a:lnTo>
                  <a:pt x="11790" y="4074"/>
                </a:lnTo>
                <a:cubicBezTo>
                  <a:pt x="11397" y="4092"/>
                  <a:pt x="11041" y="4249"/>
                  <a:pt x="10921" y="4504"/>
                </a:cubicBezTo>
                <a:lnTo>
                  <a:pt x="7711" y="11274"/>
                </a:lnTo>
                <a:cubicBezTo>
                  <a:pt x="7555" y="11605"/>
                  <a:pt x="7850" y="11954"/>
                  <a:pt x="8369" y="12054"/>
                </a:cubicBezTo>
                <a:cubicBezTo>
                  <a:pt x="8463" y="12072"/>
                  <a:pt x="8558" y="12081"/>
                  <a:pt x="8652" y="12081"/>
                </a:cubicBezTo>
                <a:cubicBezTo>
                  <a:pt x="9074" y="12081"/>
                  <a:pt x="9465" y="11906"/>
                  <a:pt x="9593" y="11635"/>
                </a:cubicBezTo>
                <a:lnTo>
                  <a:pt x="11901" y="6763"/>
                </a:lnTo>
                <a:lnTo>
                  <a:pt x="12386" y="6772"/>
                </a:lnTo>
                <a:lnTo>
                  <a:pt x="12386" y="12631"/>
                </a:lnTo>
                <a:lnTo>
                  <a:pt x="12394" y="12631"/>
                </a:lnTo>
                <a:lnTo>
                  <a:pt x="12394" y="20611"/>
                </a:lnTo>
                <a:cubicBezTo>
                  <a:pt x="12394" y="21148"/>
                  <a:pt x="13075" y="21583"/>
                  <a:pt x="13918" y="21583"/>
                </a:cubicBezTo>
                <a:cubicBezTo>
                  <a:pt x="14761" y="21583"/>
                  <a:pt x="15444" y="21148"/>
                  <a:pt x="15444" y="20611"/>
                </a:cubicBezTo>
                <a:lnTo>
                  <a:pt x="15444" y="12631"/>
                </a:lnTo>
                <a:lnTo>
                  <a:pt x="16030" y="12631"/>
                </a:lnTo>
                <a:lnTo>
                  <a:pt x="16030" y="20611"/>
                </a:lnTo>
                <a:cubicBezTo>
                  <a:pt x="16030" y="21148"/>
                  <a:pt x="16713" y="21583"/>
                  <a:pt x="17556" y="21583"/>
                </a:cubicBezTo>
                <a:cubicBezTo>
                  <a:pt x="18399" y="21583"/>
                  <a:pt x="19083" y="21148"/>
                  <a:pt x="19083" y="20611"/>
                </a:cubicBezTo>
                <a:lnTo>
                  <a:pt x="19083" y="12631"/>
                </a:lnTo>
                <a:lnTo>
                  <a:pt x="19093" y="12631"/>
                </a:lnTo>
                <a:lnTo>
                  <a:pt x="19093" y="6772"/>
                </a:lnTo>
                <a:lnTo>
                  <a:pt x="19674" y="6772"/>
                </a:lnTo>
                <a:lnTo>
                  <a:pt x="19674" y="12383"/>
                </a:lnTo>
                <a:cubicBezTo>
                  <a:pt x="19674" y="12718"/>
                  <a:pt x="20101" y="12990"/>
                  <a:pt x="20628" y="12990"/>
                </a:cubicBezTo>
                <a:cubicBezTo>
                  <a:pt x="21154" y="12990"/>
                  <a:pt x="21582" y="12718"/>
                  <a:pt x="21582" y="12383"/>
                </a:cubicBezTo>
                <a:lnTo>
                  <a:pt x="21582" y="5602"/>
                </a:lnTo>
                <a:cubicBezTo>
                  <a:pt x="21600" y="5436"/>
                  <a:pt x="21598" y="4959"/>
                  <a:pt x="21054" y="4563"/>
                </a:cubicBezTo>
                <a:cubicBezTo>
                  <a:pt x="20738" y="4333"/>
                  <a:pt x="20133" y="4060"/>
                  <a:pt x="19040" y="4060"/>
                </a:cubicBezTo>
                <a:lnTo>
                  <a:pt x="15834" y="4060"/>
                </a:lnTo>
                <a:lnTo>
                  <a:pt x="15638" y="4060"/>
                </a:lnTo>
                <a:lnTo>
                  <a:pt x="13041" y="4060"/>
                </a:lnTo>
                <a:lnTo>
                  <a:pt x="12431" y="4060"/>
                </a:lnTo>
                <a:close/>
                <a:moveTo>
                  <a:pt x="6816" y="12941"/>
                </a:moveTo>
                <a:lnTo>
                  <a:pt x="5496" y="13097"/>
                </a:lnTo>
                <a:cubicBezTo>
                  <a:pt x="5404" y="13107"/>
                  <a:pt x="5344" y="13163"/>
                  <a:pt x="5361" y="13222"/>
                </a:cubicBezTo>
                <a:lnTo>
                  <a:pt x="5602" y="14062"/>
                </a:lnTo>
                <a:cubicBezTo>
                  <a:pt x="5619" y="14120"/>
                  <a:pt x="5706" y="14159"/>
                  <a:pt x="5798" y="14148"/>
                </a:cubicBezTo>
                <a:lnTo>
                  <a:pt x="7118" y="13994"/>
                </a:lnTo>
                <a:cubicBezTo>
                  <a:pt x="7210" y="13984"/>
                  <a:pt x="7270" y="13926"/>
                  <a:pt x="7253" y="13868"/>
                </a:cubicBezTo>
                <a:lnTo>
                  <a:pt x="7012" y="13029"/>
                </a:lnTo>
                <a:cubicBezTo>
                  <a:pt x="6995" y="12971"/>
                  <a:pt x="6908" y="12931"/>
                  <a:pt x="6816" y="12941"/>
                </a:cubicBezTo>
                <a:close/>
                <a:moveTo>
                  <a:pt x="1651" y="13966"/>
                </a:moveTo>
                <a:lnTo>
                  <a:pt x="0" y="14175"/>
                </a:lnTo>
                <a:lnTo>
                  <a:pt x="2313" y="21600"/>
                </a:lnTo>
                <a:lnTo>
                  <a:pt x="4346" y="21600"/>
                </a:lnTo>
                <a:lnTo>
                  <a:pt x="6153" y="21600"/>
                </a:lnTo>
                <a:lnTo>
                  <a:pt x="8183" y="21600"/>
                </a:lnTo>
                <a:lnTo>
                  <a:pt x="10499" y="14175"/>
                </a:lnTo>
                <a:lnTo>
                  <a:pt x="8848" y="13966"/>
                </a:lnTo>
                <a:lnTo>
                  <a:pt x="6803" y="20528"/>
                </a:lnTo>
                <a:lnTo>
                  <a:pt x="6153" y="20528"/>
                </a:lnTo>
                <a:lnTo>
                  <a:pt x="4346" y="20528"/>
                </a:lnTo>
                <a:lnTo>
                  <a:pt x="3697" y="20528"/>
                </a:lnTo>
                <a:lnTo>
                  <a:pt x="1651" y="13966"/>
                </a:lnTo>
                <a:close/>
                <a:moveTo>
                  <a:pt x="4669" y="14519"/>
                </a:moveTo>
                <a:cubicBezTo>
                  <a:pt x="4626" y="14514"/>
                  <a:pt x="4580" y="14519"/>
                  <a:pt x="4542" y="14536"/>
                </a:cubicBezTo>
                <a:lnTo>
                  <a:pt x="3442" y="15026"/>
                </a:lnTo>
                <a:cubicBezTo>
                  <a:pt x="3366" y="15060"/>
                  <a:pt x="3347" y="15127"/>
                  <a:pt x="3400" y="15176"/>
                </a:cubicBezTo>
                <a:lnTo>
                  <a:pt x="4168" y="15876"/>
                </a:lnTo>
                <a:cubicBezTo>
                  <a:pt x="4222" y="15925"/>
                  <a:pt x="4328" y="15937"/>
                  <a:pt x="4404" y="15903"/>
                </a:cubicBezTo>
                <a:lnTo>
                  <a:pt x="5504" y="15414"/>
                </a:lnTo>
                <a:cubicBezTo>
                  <a:pt x="5581" y="15380"/>
                  <a:pt x="5597" y="15312"/>
                  <a:pt x="5544" y="15263"/>
                </a:cubicBezTo>
                <a:lnTo>
                  <a:pt x="4778" y="14563"/>
                </a:lnTo>
                <a:cubicBezTo>
                  <a:pt x="4751" y="14539"/>
                  <a:pt x="4712" y="14524"/>
                  <a:pt x="4669" y="14519"/>
                </a:cubicBezTo>
                <a:close/>
                <a:moveTo>
                  <a:pt x="6214" y="16100"/>
                </a:moveTo>
                <a:cubicBezTo>
                  <a:pt x="6171" y="16097"/>
                  <a:pt x="6124" y="16105"/>
                  <a:pt x="6087" y="16122"/>
                </a:cubicBezTo>
                <a:lnTo>
                  <a:pt x="5019" y="16635"/>
                </a:lnTo>
                <a:cubicBezTo>
                  <a:pt x="4945" y="16671"/>
                  <a:pt x="4929" y="16740"/>
                  <a:pt x="4985" y="16787"/>
                </a:cubicBezTo>
                <a:lnTo>
                  <a:pt x="5793" y="17469"/>
                </a:lnTo>
                <a:cubicBezTo>
                  <a:pt x="5849" y="17516"/>
                  <a:pt x="5954" y="17525"/>
                  <a:pt x="6029" y="17489"/>
                </a:cubicBezTo>
                <a:lnTo>
                  <a:pt x="7099" y="16976"/>
                </a:lnTo>
                <a:cubicBezTo>
                  <a:pt x="7174" y="16940"/>
                  <a:pt x="7190" y="16872"/>
                  <a:pt x="7134" y="16824"/>
                </a:cubicBezTo>
                <a:lnTo>
                  <a:pt x="6326" y="16143"/>
                </a:lnTo>
                <a:cubicBezTo>
                  <a:pt x="6297" y="16119"/>
                  <a:pt x="6257" y="16104"/>
                  <a:pt x="6214" y="1610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42" name="知识图谱"/>
          <p:cNvSpPr/>
          <p:nvPr/>
        </p:nvSpPr>
        <p:spPr>
          <a:xfrm>
            <a:off x="10337800" y="10153736"/>
            <a:ext cx="3943598" cy="846330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知识图谱</a:t>
            </a:r>
          </a:p>
        </p:txBody>
      </p:sp>
      <p:sp>
        <p:nvSpPr>
          <p:cNvPr id="343" name="基于中台驱动高血压患者入院诊疗建模流程"/>
          <p:cNvSpPr/>
          <p:nvPr/>
        </p:nvSpPr>
        <p:spPr>
          <a:xfrm>
            <a:off x="18134854" y="10153736"/>
            <a:ext cx="4765231" cy="1100838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基于中台驱动高血压患者入院诊疗建模流程</a:t>
            </a:r>
          </a:p>
        </p:txBody>
      </p:sp>
      <p:sp>
        <p:nvSpPr>
          <p:cNvPr id="344" name="设计动机"/>
          <p:cNvSpPr/>
          <p:nvPr/>
        </p:nvSpPr>
        <p:spPr>
          <a:xfrm>
            <a:off x="2566473" y="3673090"/>
            <a:ext cx="2599766" cy="750282"/>
          </a:xfrm>
          <a:prstGeom prst="rect">
            <a:avLst/>
          </a:prstGeom>
          <a:solidFill>
            <a:srgbClr val="22222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设计动机</a:t>
            </a:r>
          </a:p>
        </p:txBody>
      </p:sp>
      <p:sp>
        <p:nvSpPr>
          <p:cNvPr id="345" name="口罩"/>
          <p:cNvSpPr/>
          <p:nvPr/>
        </p:nvSpPr>
        <p:spPr>
          <a:xfrm>
            <a:off x="3311836" y="1985993"/>
            <a:ext cx="1159841" cy="1363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7" h="21600" fill="norm" stroke="1" extrusionOk="0">
                <a:moveTo>
                  <a:pt x="9010" y="0"/>
                </a:moveTo>
                <a:cubicBezTo>
                  <a:pt x="3015" y="0"/>
                  <a:pt x="0" y="3300"/>
                  <a:pt x="0" y="7254"/>
                </a:cubicBezTo>
                <a:cubicBezTo>
                  <a:pt x="0" y="11209"/>
                  <a:pt x="2709" y="14266"/>
                  <a:pt x="3213" y="17025"/>
                </a:cubicBezTo>
                <a:cubicBezTo>
                  <a:pt x="3716" y="19784"/>
                  <a:pt x="1408" y="21600"/>
                  <a:pt x="1408" y="21600"/>
                </a:cubicBezTo>
                <a:lnTo>
                  <a:pt x="13061" y="21600"/>
                </a:lnTo>
                <a:cubicBezTo>
                  <a:pt x="13694" y="18694"/>
                  <a:pt x="14817" y="18738"/>
                  <a:pt x="15896" y="18789"/>
                </a:cubicBezTo>
                <a:lnTo>
                  <a:pt x="7700" y="13852"/>
                </a:lnTo>
                <a:cubicBezTo>
                  <a:pt x="7698" y="13851"/>
                  <a:pt x="7698" y="13850"/>
                  <a:pt x="7696" y="13849"/>
                </a:cubicBezTo>
                <a:cubicBezTo>
                  <a:pt x="6756" y="13262"/>
                  <a:pt x="6248" y="12285"/>
                  <a:pt x="6372" y="11298"/>
                </a:cubicBezTo>
                <a:cubicBezTo>
                  <a:pt x="6471" y="10505"/>
                  <a:pt x="6965" y="9785"/>
                  <a:pt x="7728" y="9321"/>
                </a:cubicBezTo>
                <a:cubicBezTo>
                  <a:pt x="8490" y="8857"/>
                  <a:pt x="9450" y="8694"/>
                  <a:pt x="10362" y="8871"/>
                </a:cubicBezTo>
                <a:cubicBezTo>
                  <a:pt x="10368" y="8872"/>
                  <a:pt x="10373" y="8873"/>
                  <a:pt x="10378" y="8874"/>
                </a:cubicBezTo>
                <a:lnTo>
                  <a:pt x="15578" y="10074"/>
                </a:lnTo>
                <a:lnTo>
                  <a:pt x="19698" y="9235"/>
                </a:lnTo>
                <a:cubicBezTo>
                  <a:pt x="19508" y="8969"/>
                  <a:pt x="19330" y="8726"/>
                  <a:pt x="19176" y="8519"/>
                </a:cubicBezTo>
                <a:cubicBezTo>
                  <a:pt x="18457" y="7554"/>
                  <a:pt x="19619" y="7038"/>
                  <a:pt x="19260" y="5996"/>
                </a:cubicBezTo>
                <a:cubicBezTo>
                  <a:pt x="18360" y="2409"/>
                  <a:pt x="15704" y="0"/>
                  <a:pt x="9010" y="0"/>
                </a:cubicBezTo>
                <a:close/>
                <a:moveTo>
                  <a:pt x="9658" y="9487"/>
                </a:moveTo>
                <a:cubicBezTo>
                  <a:pt x="9138" y="9482"/>
                  <a:pt x="8626" y="9618"/>
                  <a:pt x="8196" y="9879"/>
                </a:cubicBezTo>
                <a:cubicBezTo>
                  <a:pt x="7621" y="10229"/>
                  <a:pt x="7249" y="10772"/>
                  <a:pt x="7174" y="11371"/>
                </a:cubicBezTo>
                <a:cubicBezTo>
                  <a:pt x="7081" y="12114"/>
                  <a:pt x="7461" y="12851"/>
                  <a:pt x="8168" y="13294"/>
                </a:cubicBezTo>
                <a:lnTo>
                  <a:pt x="11611" y="15367"/>
                </a:lnTo>
                <a:cubicBezTo>
                  <a:pt x="12979" y="14854"/>
                  <a:pt x="13973" y="13890"/>
                  <a:pt x="14570" y="12501"/>
                </a:cubicBezTo>
                <a:cubicBezTo>
                  <a:pt x="14900" y="11732"/>
                  <a:pt x="15016" y="11028"/>
                  <a:pt x="15056" y="10666"/>
                </a:cubicBezTo>
                <a:lnTo>
                  <a:pt x="10176" y="9539"/>
                </a:lnTo>
                <a:cubicBezTo>
                  <a:pt x="10004" y="9506"/>
                  <a:pt x="9831" y="9488"/>
                  <a:pt x="9658" y="9487"/>
                </a:cubicBezTo>
                <a:close/>
                <a:moveTo>
                  <a:pt x="19980" y="9947"/>
                </a:moveTo>
                <a:cubicBezTo>
                  <a:pt x="19928" y="9952"/>
                  <a:pt x="19876" y="9964"/>
                  <a:pt x="19827" y="9987"/>
                </a:cubicBezTo>
                <a:cubicBezTo>
                  <a:pt x="19633" y="10080"/>
                  <a:pt x="19566" y="10290"/>
                  <a:pt x="19675" y="10456"/>
                </a:cubicBezTo>
                <a:lnTo>
                  <a:pt x="20669" y="11971"/>
                </a:lnTo>
                <a:lnTo>
                  <a:pt x="19724" y="12854"/>
                </a:lnTo>
                <a:cubicBezTo>
                  <a:pt x="19648" y="12926"/>
                  <a:pt x="19610" y="13022"/>
                  <a:pt x="19621" y="13118"/>
                </a:cubicBezTo>
                <a:cubicBezTo>
                  <a:pt x="19625" y="13152"/>
                  <a:pt x="19969" y="16550"/>
                  <a:pt x="17163" y="18097"/>
                </a:cubicBezTo>
                <a:cubicBezTo>
                  <a:pt x="16976" y="18200"/>
                  <a:pt x="16923" y="18413"/>
                  <a:pt x="17044" y="18573"/>
                </a:cubicBezTo>
                <a:cubicBezTo>
                  <a:pt x="17121" y="18674"/>
                  <a:pt x="17249" y="18730"/>
                  <a:pt x="17381" y="18730"/>
                </a:cubicBezTo>
                <a:cubicBezTo>
                  <a:pt x="17456" y="18730"/>
                  <a:pt x="17532" y="18711"/>
                  <a:pt x="17600" y="18674"/>
                </a:cubicBezTo>
                <a:cubicBezTo>
                  <a:pt x="18936" y="17937"/>
                  <a:pt x="19850" y="16729"/>
                  <a:pt x="20238" y="15178"/>
                </a:cubicBezTo>
                <a:cubicBezTo>
                  <a:pt x="20462" y="14285"/>
                  <a:pt x="20452" y="13526"/>
                  <a:pt x="20435" y="13209"/>
                </a:cubicBezTo>
                <a:lnTo>
                  <a:pt x="21462" y="12250"/>
                </a:lnTo>
                <a:cubicBezTo>
                  <a:pt x="21578" y="12141"/>
                  <a:pt x="21600" y="11980"/>
                  <a:pt x="21515" y="11851"/>
                </a:cubicBezTo>
                <a:lnTo>
                  <a:pt x="20377" y="10119"/>
                </a:lnTo>
                <a:cubicBezTo>
                  <a:pt x="20296" y="9995"/>
                  <a:pt x="20136" y="9932"/>
                  <a:pt x="19980" y="9947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3500">
                <a:solidFill>
                  <a:srgbClr val="FFFFFF">
                    <a:alpha val="85362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500" u="none" kumimoji="0" normalizeH="0">
            <a:ln>
              <a:noFill/>
            </a:ln>
            <a:solidFill>
              <a:srgbClr val="FFFFFF">
                <a:alpha val="85362"/>
              </a:srgbClr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9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PingFang SC Semibold"/>
            <a:ea typeface="PingFang SC Semibold"/>
            <a:cs typeface="PingFang SC Semibold"/>
            <a:sym typeface="PingFang SC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3500" u="none" kumimoji="0" normalizeH="0">
            <a:ln>
              <a:noFill/>
            </a:ln>
            <a:solidFill>
              <a:srgbClr val="FFFFFF">
                <a:alpha val="85362"/>
              </a:srgbClr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3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9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PingFang SC Semibold"/>
            <a:ea typeface="PingFang SC Semibold"/>
            <a:cs typeface="PingFang SC Semibold"/>
            <a:sym typeface="PingFang SC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